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85" r:id="rId2"/>
    <p:sldId id="257" r:id="rId3"/>
    <p:sldId id="348" r:id="rId4"/>
    <p:sldId id="278" r:id="rId5"/>
    <p:sldId id="335" r:id="rId6"/>
    <p:sldId id="289" r:id="rId7"/>
    <p:sldId id="291" r:id="rId8"/>
    <p:sldId id="318" r:id="rId9"/>
    <p:sldId id="345" r:id="rId10"/>
    <p:sldId id="334" r:id="rId11"/>
    <p:sldId id="319" r:id="rId12"/>
    <p:sldId id="336" r:id="rId13"/>
    <p:sldId id="292" r:id="rId14"/>
    <p:sldId id="297" r:id="rId15"/>
    <p:sldId id="258" r:id="rId16"/>
    <p:sldId id="299" r:id="rId17"/>
    <p:sldId id="279" r:id="rId18"/>
    <p:sldId id="310" r:id="rId19"/>
    <p:sldId id="293" r:id="rId20"/>
    <p:sldId id="311" r:id="rId21"/>
    <p:sldId id="312" r:id="rId22"/>
    <p:sldId id="329" r:id="rId23"/>
    <p:sldId id="339" r:id="rId24"/>
    <p:sldId id="332" r:id="rId25"/>
    <p:sldId id="264" r:id="rId26"/>
    <p:sldId id="315" r:id="rId27"/>
    <p:sldId id="282" r:id="rId28"/>
    <p:sldId id="269" r:id="rId29"/>
    <p:sldId id="316" r:id="rId30"/>
    <p:sldId id="347" r:id="rId31"/>
    <p:sldId id="296" r:id="rId32"/>
    <p:sldId id="270" r:id="rId33"/>
    <p:sldId id="326" r:id="rId34"/>
    <p:sldId id="340" r:id="rId35"/>
    <p:sldId id="342" r:id="rId36"/>
    <p:sldId id="344" r:id="rId37"/>
    <p:sldId id="343" r:id="rId38"/>
    <p:sldId id="327" r:id="rId39"/>
    <p:sldId id="346" r:id="rId40"/>
    <p:sldId id="330" r:id="rId41"/>
    <p:sldId id="280" r:id="rId42"/>
    <p:sldId id="283" r:id="rId43"/>
    <p:sldId id="317" r:id="rId44"/>
    <p:sldId id="27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2DE63D5-997A-4646-A377-4702673A728D}" styleName="Açık Stil 2 - Vurgu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27102A9-8310-4765-A935-A1911B00CA55}" styleName="Açık Stil 1 - Vurgu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72"/>
      </p:cViewPr>
      <p:guideLst/>
    </p:cSldViewPr>
  </p:slideViewPr>
  <p:notesTextViewPr>
    <p:cViewPr>
      <p:scale>
        <a:sx n="1" d="1"/>
        <a:sy n="1" d="1"/>
      </p:scale>
      <p:origin x="0" y="0"/>
    </p:cViewPr>
  </p:notesTextViewPr>
  <p:sorterViewPr>
    <p:cViewPr>
      <p:scale>
        <a:sx n="80" d="100"/>
        <a:sy n="80" d="100"/>
      </p:scale>
      <p:origin x="0" y="-3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DELL\Desktop\2023%20&#246;&#287;renci%20say&#305;lar&#305;.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DELL\Desktop\SUNUM%20VER&#304;LER\veriler.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ELL\Desktop\2023%20&#246;&#287;renci%20say&#305;lar&#30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ELL\Desktop\2023%20&#246;&#287;renci%20say&#305;lar&#305;.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DELL\Desktop\2023%20&#246;&#287;renci%20say&#305;lar&#305;.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3F51-48C6-9088-BF5FABD04ABF}"/>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3F51-48C6-9088-BF5FABD04ABF}"/>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3F51-48C6-9088-BF5FABD04ABF}"/>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3F51-48C6-9088-BF5FABD04ABF}"/>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3F51-48C6-9088-BF5FABD04ABF}"/>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3F51-48C6-9088-BF5FABD04ABF}"/>
              </c:ext>
            </c:extLst>
          </c:dPt>
          <c:dLbls>
            <c:dLbl>
              <c:idx val="2"/>
              <c:layout>
                <c:manualLayout>
                  <c:x val="-7.2568132108486436E-2"/>
                  <c:y val="-0.241346967045785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F51-48C6-9088-BF5FABD04ABF}"/>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Sayfa1!$G$5:$G$10</c:f>
              <c:strCache>
                <c:ptCount val="6"/>
                <c:pt idx="0">
                  <c:v>Enstitü müdürü odası</c:v>
                </c:pt>
                <c:pt idx="1">
                  <c:v>Müdür yardımcıları odası</c:v>
                </c:pt>
                <c:pt idx="2">
                  <c:v>Personel odası</c:v>
                </c:pt>
                <c:pt idx="3">
                  <c:v>Toplantı odası</c:v>
                </c:pt>
                <c:pt idx="4">
                  <c:v>Arşiv</c:v>
                </c:pt>
                <c:pt idx="5">
                  <c:v>Depo</c:v>
                </c:pt>
              </c:strCache>
            </c:strRef>
          </c:cat>
          <c:val>
            <c:numRef>
              <c:f>Sayfa1!$H$5:$H$10</c:f>
              <c:numCache>
                <c:formatCode>General</c:formatCode>
                <c:ptCount val="6"/>
                <c:pt idx="0">
                  <c:v>1</c:v>
                </c:pt>
                <c:pt idx="1">
                  <c:v>1</c:v>
                </c:pt>
                <c:pt idx="2">
                  <c:v>7</c:v>
                </c:pt>
                <c:pt idx="3">
                  <c:v>1</c:v>
                </c:pt>
                <c:pt idx="4">
                  <c:v>1</c:v>
                </c:pt>
                <c:pt idx="5">
                  <c:v>1</c:v>
                </c:pt>
              </c:numCache>
            </c:numRef>
          </c:val>
          <c:extLst>
            <c:ext xmlns:c16="http://schemas.microsoft.com/office/drawing/2014/chart" uri="{C3380CC4-5D6E-409C-BE32-E72D297353CC}">
              <c16:uniqueId val="{0000000C-3F51-48C6-9088-BF5FABD04ABF}"/>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17147856517939E-2"/>
          <c:y val="7.407407407407407E-2"/>
          <c:w val="0.8966272965879265"/>
          <c:h val="0.58708516706670455"/>
        </c:manualLayout>
      </c:layout>
      <c:barChart>
        <c:barDir val="col"/>
        <c:grouping val="stack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Sayfa1!$G$23:$G$27</c:f>
              <c:strCache>
                <c:ptCount val="5"/>
                <c:pt idx="0">
                  <c:v>Doğum ve Kadın Hastalıkları Hemşireliği</c:v>
                </c:pt>
                <c:pt idx="1">
                  <c:v>Tıbbi Biyoloji</c:v>
                </c:pt>
                <c:pt idx="2">
                  <c:v>Fizyoloji</c:v>
                </c:pt>
                <c:pt idx="3">
                  <c:v>Protetik Diş Tedavisi</c:v>
                </c:pt>
                <c:pt idx="4">
                  <c:v>Fizyoterapi ve Rehabilitasyon</c:v>
                </c:pt>
              </c:strCache>
            </c:strRef>
          </c:cat>
          <c:val>
            <c:numRef>
              <c:f>Sayfa1!$H$23:$H$27</c:f>
              <c:numCache>
                <c:formatCode>General</c:formatCode>
                <c:ptCount val="5"/>
              </c:numCache>
            </c:numRef>
          </c:val>
          <c:extLst>
            <c:ext xmlns:c16="http://schemas.microsoft.com/office/drawing/2014/chart" uri="{C3380CC4-5D6E-409C-BE32-E72D297353CC}">
              <c16:uniqueId val="{00000000-1F7E-4197-BF96-9AEE9EA9762C}"/>
            </c:ext>
          </c:extLst>
        </c:ser>
        <c:ser>
          <c:idx val="1"/>
          <c:order val="1"/>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Sayfa1!$G$23:$G$27</c:f>
              <c:strCache>
                <c:ptCount val="5"/>
                <c:pt idx="0">
                  <c:v>Doğum ve Kadın Hastalıkları Hemşireliği</c:v>
                </c:pt>
                <c:pt idx="1">
                  <c:v>Tıbbi Biyoloji</c:v>
                </c:pt>
                <c:pt idx="2">
                  <c:v>Fizyoloji</c:v>
                </c:pt>
                <c:pt idx="3">
                  <c:v>Protetik Diş Tedavisi</c:v>
                </c:pt>
                <c:pt idx="4">
                  <c:v>Fizyoterapi ve Rehabilitasyon</c:v>
                </c:pt>
              </c:strCache>
            </c:strRef>
          </c:cat>
          <c:val>
            <c:numRef>
              <c:f>Sayfa1!$I$23:$I$27</c:f>
              <c:numCache>
                <c:formatCode>General</c:formatCode>
                <c:ptCount val="5"/>
              </c:numCache>
            </c:numRef>
          </c:val>
          <c:extLst>
            <c:ext xmlns:c16="http://schemas.microsoft.com/office/drawing/2014/chart" uri="{C3380CC4-5D6E-409C-BE32-E72D297353CC}">
              <c16:uniqueId val="{00000001-1F7E-4197-BF96-9AEE9EA9762C}"/>
            </c:ext>
          </c:extLst>
        </c:ser>
        <c:ser>
          <c:idx val="2"/>
          <c:order val="2"/>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Sayfa1!$G$23:$G$27</c:f>
              <c:strCache>
                <c:ptCount val="5"/>
                <c:pt idx="0">
                  <c:v>Doğum ve Kadın Hastalıkları Hemşireliği</c:v>
                </c:pt>
                <c:pt idx="1">
                  <c:v>Tıbbi Biyoloji</c:v>
                </c:pt>
                <c:pt idx="2">
                  <c:v>Fizyoloji</c:v>
                </c:pt>
                <c:pt idx="3">
                  <c:v>Protetik Diş Tedavisi</c:v>
                </c:pt>
                <c:pt idx="4">
                  <c:v>Fizyoterapi ve Rehabilitasyon</c:v>
                </c:pt>
              </c:strCache>
            </c:strRef>
          </c:cat>
          <c:val>
            <c:numRef>
              <c:f>Sayfa1!$J$23:$J$27</c:f>
              <c:numCache>
                <c:formatCode>General</c:formatCode>
                <c:ptCount val="5"/>
              </c:numCache>
            </c:numRef>
          </c:val>
          <c:extLst>
            <c:ext xmlns:c16="http://schemas.microsoft.com/office/drawing/2014/chart" uri="{C3380CC4-5D6E-409C-BE32-E72D297353CC}">
              <c16:uniqueId val="{00000002-1F7E-4197-BF96-9AEE9EA9762C}"/>
            </c:ext>
          </c:extLst>
        </c:ser>
        <c:ser>
          <c:idx val="3"/>
          <c:order val="3"/>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2.7777777777777649E-3"/>
                  <c:y val="-0.20833333333333334"/>
                </c:manualLayout>
              </c:layout>
              <c:tx>
                <c:rich>
                  <a:bodyPr/>
                  <a:lstStyle/>
                  <a:p>
                    <a:r>
                      <a:rPr lang="en-US"/>
                      <a:t>Arnavutluk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1F7E-4197-BF96-9AEE9EA9762C}"/>
                </c:ext>
              </c:extLst>
            </c:dLbl>
            <c:dLbl>
              <c:idx val="1"/>
              <c:layout>
                <c:manualLayout>
                  <c:x val="5.5555555555555558E-3"/>
                  <c:y val="-0.18518518518518526"/>
                </c:manualLayout>
              </c:layout>
              <c:tx>
                <c:rich>
                  <a:bodyPr/>
                  <a:lstStyle/>
                  <a:p>
                    <a:r>
                      <a:rPr lang="en-US"/>
                      <a:t>Endonezya</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1F7E-4197-BF96-9AEE9EA9762C}"/>
                </c:ext>
              </c:extLst>
            </c:dLbl>
            <c:dLbl>
              <c:idx val="2"/>
              <c:layout>
                <c:manualLayout>
                  <c:x val="-2.7777777777777779E-3"/>
                  <c:y val="-0.19444444444444453"/>
                </c:manualLayout>
              </c:layout>
              <c:tx>
                <c:rich>
                  <a:bodyPr/>
                  <a:lstStyle/>
                  <a:p>
                    <a:r>
                      <a:rPr lang="en-US"/>
                      <a:t>Irak</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1F7E-4197-BF96-9AEE9EA9762C}"/>
                </c:ext>
              </c:extLst>
            </c:dLbl>
            <c:dLbl>
              <c:idx val="3"/>
              <c:layout>
                <c:manualLayout>
                  <c:x val="6.9443950017767896E-3"/>
                  <c:y val="-0.41725606676613636"/>
                </c:manualLayout>
              </c:layout>
              <c:tx>
                <c:rich>
                  <a:bodyPr/>
                  <a:lstStyle/>
                  <a:p>
                    <a:r>
                      <a:rPr lang="en-US"/>
                      <a:t>Kuzey Kıbrıs Türk Cumhuriyeti</a:t>
                    </a:r>
                  </a:p>
                  <a:p>
                    <a:r>
                      <a:rPr lang="en-US"/>
                      <a:t>Mısır</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1F7E-4197-BF96-9AEE9EA9762C}"/>
                </c:ext>
              </c:extLst>
            </c:dLbl>
            <c:dLbl>
              <c:idx val="4"/>
              <c:layout>
                <c:manualLayout>
                  <c:x val="0"/>
                  <c:y val="-0.25368073782443862"/>
                </c:manualLayout>
              </c:layout>
              <c:tx>
                <c:rich>
                  <a:bodyPr/>
                  <a:lstStyle/>
                  <a:p>
                    <a:r>
                      <a:rPr lang="en-US"/>
                      <a:t>Kuzey Kıbrıs Türk Cumhuriyeti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1F7E-4197-BF96-9AEE9EA9762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Sayfa1!$G$23:$G$27</c:f>
              <c:strCache>
                <c:ptCount val="5"/>
                <c:pt idx="0">
                  <c:v>Doğum ve Kadın Hastalıkları Hemşireliği</c:v>
                </c:pt>
                <c:pt idx="1">
                  <c:v>Tıbbi Biyoloji</c:v>
                </c:pt>
                <c:pt idx="2">
                  <c:v>Fizyoloji</c:v>
                </c:pt>
                <c:pt idx="3">
                  <c:v>Protetik Diş Tedavisi</c:v>
                </c:pt>
                <c:pt idx="4">
                  <c:v>Fizyoterapi ve Rehabilitasyon</c:v>
                </c:pt>
              </c:strCache>
            </c:strRef>
          </c:cat>
          <c:val>
            <c:numRef>
              <c:f>Sayfa1!$K$23:$K$27</c:f>
              <c:numCache>
                <c:formatCode>General</c:formatCode>
                <c:ptCount val="5"/>
                <c:pt idx="0">
                  <c:v>1</c:v>
                </c:pt>
                <c:pt idx="1">
                  <c:v>1</c:v>
                </c:pt>
                <c:pt idx="2">
                  <c:v>1</c:v>
                </c:pt>
                <c:pt idx="3">
                  <c:v>2</c:v>
                </c:pt>
                <c:pt idx="4">
                  <c:v>1</c:v>
                </c:pt>
              </c:numCache>
            </c:numRef>
          </c:val>
          <c:extLst>
            <c:ext xmlns:c16="http://schemas.microsoft.com/office/drawing/2014/chart" uri="{C3380CC4-5D6E-409C-BE32-E72D297353CC}">
              <c16:uniqueId val="{00000008-1F7E-4197-BF96-9AEE9EA9762C}"/>
            </c:ext>
          </c:extLst>
        </c:ser>
        <c:ser>
          <c:idx val="4"/>
          <c:order val="4"/>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Sayfa1!$G$23:$G$27</c:f>
              <c:strCache>
                <c:ptCount val="5"/>
                <c:pt idx="0">
                  <c:v>Doğum ve Kadın Hastalıkları Hemşireliği</c:v>
                </c:pt>
                <c:pt idx="1">
                  <c:v>Tıbbi Biyoloji</c:v>
                </c:pt>
                <c:pt idx="2">
                  <c:v>Fizyoloji</c:v>
                </c:pt>
                <c:pt idx="3">
                  <c:v>Protetik Diş Tedavisi</c:v>
                </c:pt>
                <c:pt idx="4">
                  <c:v>Fizyoterapi ve Rehabilitasyon</c:v>
                </c:pt>
              </c:strCache>
            </c:strRef>
          </c:cat>
          <c:val>
            <c:numRef>
              <c:f>Sayfa1!$L$23:$L$27</c:f>
              <c:numCache>
                <c:formatCode>General</c:formatCode>
                <c:ptCount val="5"/>
              </c:numCache>
            </c:numRef>
          </c:val>
          <c:extLst>
            <c:ext xmlns:c16="http://schemas.microsoft.com/office/drawing/2014/chart" uri="{C3380CC4-5D6E-409C-BE32-E72D297353CC}">
              <c16:uniqueId val="{00000009-1F7E-4197-BF96-9AEE9EA9762C}"/>
            </c:ext>
          </c:extLst>
        </c:ser>
        <c:dLbls>
          <c:showLegendKey val="0"/>
          <c:showVal val="0"/>
          <c:showCatName val="0"/>
          <c:showSerName val="0"/>
          <c:showPercent val="0"/>
          <c:showBubbleSize val="0"/>
        </c:dLbls>
        <c:gapWidth val="150"/>
        <c:overlap val="100"/>
        <c:axId val="1353895648"/>
        <c:axId val="1353903968"/>
      </c:barChart>
      <c:catAx>
        <c:axId val="13538956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53903968"/>
        <c:crosses val="autoZero"/>
        <c:auto val="1"/>
        <c:lblAlgn val="ctr"/>
        <c:lblOffset val="100"/>
        <c:noMultiLvlLbl val="0"/>
      </c:catAx>
      <c:valAx>
        <c:axId val="1353903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5389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86-4650-8FC1-BD5870A0B7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86-4650-8FC1-BD5870A0B7D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Sayfa9!$D$5:$D$6</c:f>
              <c:strCache>
                <c:ptCount val="2"/>
                <c:pt idx="0">
                  <c:v>Doktora </c:v>
                </c:pt>
                <c:pt idx="1">
                  <c:v>Tezli Yüksek Lisans </c:v>
                </c:pt>
              </c:strCache>
            </c:strRef>
          </c:cat>
          <c:val>
            <c:numRef>
              <c:f>Sayfa9!$E$5:$E$6</c:f>
              <c:numCache>
                <c:formatCode>General</c:formatCode>
                <c:ptCount val="2"/>
                <c:pt idx="0">
                  <c:v>103</c:v>
                </c:pt>
                <c:pt idx="1">
                  <c:v>134</c:v>
                </c:pt>
              </c:numCache>
            </c:numRef>
          </c:val>
          <c:extLst>
            <c:ext xmlns:c16="http://schemas.microsoft.com/office/drawing/2014/chart" uri="{C3380CC4-5D6E-409C-BE32-E72D297353CC}">
              <c16:uniqueId val="{00000004-5786-4650-8FC1-BD5870A0B7D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30527498534770531"/>
          <c:y val="0.88483739583526744"/>
          <c:w val="0.53910258092738406"/>
          <c:h val="9.492381160688247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51B3-42F7-ACEE-F623B5BD291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51B3-42F7-ACEE-F623B5BD291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tr-T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Sayfa9!$D$25:$D$26</c:f>
              <c:strCache>
                <c:ptCount val="2"/>
                <c:pt idx="0">
                  <c:v>Uluslararası</c:v>
                </c:pt>
                <c:pt idx="1">
                  <c:v>Türk</c:v>
                </c:pt>
              </c:strCache>
            </c:strRef>
          </c:cat>
          <c:val>
            <c:numRef>
              <c:f>Sayfa9!$E$25:$E$26</c:f>
              <c:numCache>
                <c:formatCode>General</c:formatCode>
                <c:ptCount val="2"/>
                <c:pt idx="0">
                  <c:v>6</c:v>
                </c:pt>
                <c:pt idx="1">
                  <c:v>231</c:v>
                </c:pt>
              </c:numCache>
            </c:numRef>
          </c:val>
          <c:extLst>
            <c:ext xmlns:c16="http://schemas.microsoft.com/office/drawing/2014/chart" uri="{C3380CC4-5D6E-409C-BE32-E72D297353CC}">
              <c16:uniqueId val="{00000004-51B3-42F7-ACEE-F623B5BD291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223029308836395"/>
          <c:y val="0.16203703703703703"/>
          <c:w val="0.2635608048993876"/>
          <c:h val="0.2309033245844269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tr-TR" b="1" dirty="0">
                <a:solidFill>
                  <a:schemeClr val="tx1"/>
                </a:solidFill>
              </a:rPr>
              <a:t>2019-2022</a:t>
            </a:r>
            <a:r>
              <a:rPr lang="tr-TR" b="1" baseline="0" dirty="0">
                <a:solidFill>
                  <a:schemeClr val="tx1"/>
                </a:solidFill>
              </a:rPr>
              <a:t> yılları arasında verilen mezun sayısı (Yüksek Lisans)</a:t>
            </a:r>
            <a:endParaRPr lang="tr-TR" b="1" dirty="0">
              <a:solidFill>
                <a:schemeClr val="tx1"/>
              </a:solidFill>
            </a:endParaRPr>
          </a:p>
        </c:rich>
      </c:tx>
      <c:layout>
        <c:manualLayout>
          <c:xMode val="edge"/>
          <c:yMode val="edge"/>
          <c:x val="9.2670932345442533E-2"/>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8803149606299217E-2"/>
          <c:y val="0.17947214931466901"/>
          <c:w val="0.90286351706036749"/>
          <c:h val="0.34011482939632542"/>
        </c:manualLayout>
      </c:layout>
      <c:bar3DChart>
        <c:barDir val="col"/>
        <c:grouping val="clustered"/>
        <c:varyColors val="0"/>
        <c:ser>
          <c:idx val="0"/>
          <c:order val="0"/>
          <c:tx>
            <c:strRef>
              <c:f>Sayfa2!$C$3</c:f>
              <c:strCache>
                <c:ptCount val="1"/>
                <c:pt idx="0">
                  <c:v>2019</c:v>
                </c:pt>
              </c:strCache>
            </c:strRef>
          </c:tx>
          <c:spPr>
            <a:solidFill>
              <a:schemeClr val="accent1"/>
            </a:solidFill>
            <a:ln>
              <a:noFill/>
            </a:ln>
            <a:effectLst/>
            <a:sp3d/>
          </c:spPr>
          <c:invertIfNegative val="0"/>
          <c:cat>
            <c:strRef>
              <c:f>Sayfa2!$B$4:$B$17</c:f>
              <c:strCache>
                <c:ptCount val="14"/>
                <c:pt idx="0">
                  <c:v>FİZYOLOJİ</c:v>
                </c:pt>
                <c:pt idx="1">
                  <c:v>TIBBİ BİYOLOJİ</c:v>
                </c:pt>
                <c:pt idx="2">
                  <c:v>HİSTOLOJİ VE EMBRİYOLOJİ</c:v>
                </c:pt>
                <c:pt idx="3">
                  <c:v>ANATOMİ</c:v>
                </c:pt>
                <c:pt idx="4">
                  <c:v>HALK SAĞLIĞI</c:v>
                </c:pt>
                <c:pt idx="5">
                  <c:v>TIBBİ FARMAKOLOJİ</c:v>
                </c:pt>
                <c:pt idx="6">
                  <c:v>FİZYOTERAPİ  VE REHABİLİTASYON</c:v>
                </c:pt>
                <c:pt idx="7">
                  <c:v>DOĞUM VE KADIN HASTALIKLARI HEMŞİRELİĞİ</c:v>
                </c:pt>
                <c:pt idx="8">
                  <c:v>EGZERSİZ VE SPOR BİLİMLERİ</c:v>
                </c:pt>
                <c:pt idx="9">
                  <c:v>İÇ HASTALIKLARI HEMŞİRELİĞİ</c:v>
                </c:pt>
                <c:pt idx="10">
                  <c:v>BİYOİSTATİSTİK VE TIP BİLİŞİMİ</c:v>
                </c:pt>
                <c:pt idx="11">
                  <c:v>HEMŞİRELİK ESASLARI</c:v>
                </c:pt>
                <c:pt idx="12">
                  <c:v>İLAÇ ARAŞTIRMA VE GELİŞTİRME</c:v>
                </c:pt>
                <c:pt idx="13">
                  <c:v>REJENERATİF TIP</c:v>
                </c:pt>
              </c:strCache>
            </c:strRef>
          </c:cat>
          <c:val>
            <c:numRef>
              <c:f>Sayfa2!$C$4:$C$17</c:f>
              <c:numCache>
                <c:formatCode>General</c:formatCode>
                <c:ptCount val="14"/>
                <c:pt idx="0">
                  <c:v>2</c:v>
                </c:pt>
                <c:pt idx="3">
                  <c:v>3</c:v>
                </c:pt>
                <c:pt idx="4">
                  <c:v>6</c:v>
                </c:pt>
                <c:pt idx="6">
                  <c:v>11</c:v>
                </c:pt>
                <c:pt idx="7">
                  <c:v>3</c:v>
                </c:pt>
                <c:pt idx="8">
                  <c:v>4</c:v>
                </c:pt>
                <c:pt idx="9">
                  <c:v>1</c:v>
                </c:pt>
                <c:pt idx="10">
                  <c:v>3</c:v>
                </c:pt>
              </c:numCache>
            </c:numRef>
          </c:val>
          <c:extLst>
            <c:ext xmlns:c16="http://schemas.microsoft.com/office/drawing/2014/chart" uri="{C3380CC4-5D6E-409C-BE32-E72D297353CC}">
              <c16:uniqueId val="{00000000-DB37-4EA5-8092-F9F214871AA1}"/>
            </c:ext>
          </c:extLst>
        </c:ser>
        <c:ser>
          <c:idx val="1"/>
          <c:order val="1"/>
          <c:tx>
            <c:strRef>
              <c:f>Sayfa2!$D$3</c:f>
              <c:strCache>
                <c:ptCount val="1"/>
                <c:pt idx="0">
                  <c:v>2020</c:v>
                </c:pt>
              </c:strCache>
            </c:strRef>
          </c:tx>
          <c:spPr>
            <a:solidFill>
              <a:schemeClr val="accent2"/>
            </a:solidFill>
            <a:ln>
              <a:noFill/>
            </a:ln>
            <a:effectLst/>
            <a:sp3d/>
          </c:spPr>
          <c:invertIfNegative val="0"/>
          <c:cat>
            <c:strRef>
              <c:f>Sayfa2!$B$4:$B$17</c:f>
              <c:strCache>
                <c:ptCount val="14"/>
                <c:pt idx="0">
                  <c:v>FİZYOLOJİ</c:v>
                </c:pt>
                <c:pt idx="1">
                  <c:v>TIBBİ BİYOLOJİ</c:v>
                </c:pt>
                <c:pt idx="2">
                  <c:v>HİSTOLOJİ VE EMBRİYOLOJİ</c:v>
                </c:pt>
                <c:pt idx="3">
                  <c:v>ANATOMİ</c:v>
                </c:pt>
                <c:pt idx="4">
                  <c:v>HALK SAĞLIĞI</c:v>
                </c:pt>
                <c:pt idx="5">
                  <c:v>TIBBİ FARMAKOLOJİ</c:v>
                </c:pt>
                <c:pt idx="6">
                  <c:v>FİZYOTERAPİ  VE REHABİLİTASYON</c:v>
                </c:pt>
                <c:pt idx="7">
                  <c:v>DOĞUM VE KADIN HASTALIKLARI HEMŞİRELİĞİ</c:v>
                </c:pt>
                <c:pt idx="8">
                  <c:v>EGZERSİZ VE SPOR BİLİMLERİ</c:v>
                </c:pt>
                <c:pt idx="9">
                  <c:v>İÇ HASTALIKLARI HEMŞİRELİĞİ</c:v>
                </c:pt>
                <c:pt idx="10">
                  <c:v>BİYOİSTATİSTİK VE TIP BİLİŞİMİ</c:v>
                </c:pt>
                <c:pt idx="11">
                  <c:v>HEMŞİRELİK ESASLARI</c:v>
                </c:pt>
                <c:pt idx="12">
                  <c:v>İLAÇ ARAŞTIRMA VE GELİŞTİRME</c:v>
                </c:pt>
                <c:pt idx="13">
                  <c:v>REJENERATİF TIP</c:v>
                </c:pt>
              </c:strCache>
            </c:strRef>
          </c:cat>
          <c:val>
            <c:numRef>
              <c:f>Sayfa2!$D$4:$D$17</c:f>
              <c:numCache>
                <c:formatCode>General</c:formatCode>
                <c:ptCount val="14"/>
                <c:pt idx="1">
                  <c:v>2</c:v>
                </c:pt>
                <c:pt idx="3">
                  <c:v>1</c:v>
                </c:pt>
                <c:pt idx="4">
                  <c:v>1</c:v>
                </c:pt>
                <c:pt idx="5">
                  <c:v>1</c:v>
                </c:pt>
                <c:pt idx="6">
                  <c:v>6</c:v>
                </c:pt>
                <c:pt idx="8">
                  <c:v>13</c:v>
                </c:pt>
              </c:numCache>
            </c:numRef>
          </c:val>
          <c:extLst>
            <c:ext xmlns:c16="http://schemas.microsoft.com/office/drawing/2014/chart" uri="{C3380CC4-5D6E-409C-BE32-E72D297353CC}">
              <c16:uniqueId val="{00000001-DB37-4EA5-8092-F9F214871AA1}"/>
            </c:ext>
          </c:extLst>
        </c:ser>
        <c:ser>
          <c:idx val="2"/>
          <c:order val="2"/>
          <c:tx>
            <c:strRef>
              <c:f>Sayfa2!$E$3</c:f>
              <c:strCache>
                <c:ptCount val="1"/>
                <c:pt idx="0">
                  <c:v>2021</c:v>
                </c:pt>
              </c:strCache>
            </c:strRef>
          </c:tx>
          <c:spPr>
            <a:solidFill>
              <a:schemeClr val="accent3"/>
            </a:solidFill>
            <a:ln>
              <a:noFill/>
            </a:ln>
            <a:effectLst/>
            <a:sp3d/>
          </c:spPr>
          <c:invertIfNegative val="0"/>
          <c:cat>
            <c:strRef>
              <c:f>Sayfa2!$B$4:$B$17</c:f>
              <c:strCache>
                <c:ptCount val="14"/>
                <c:pt idx="0">
                  <c:v>FİZYOLOJİ</c:v>
                </c:pt>
                <c:pt idx="1">
                  <c:v>TIBBİ BİYOLOJİ</c:v>
                </c:pt>
                <c:pt idx="2">
                  <c:v>HİSTOLOJİ VE EMBRİYOLOJİ</c:v>
                </c:pt>
                <c:pt idx="3">
                  <c:v>ANATOMİ</c:v>
                </c:pt>
                <c:pt idx="4">
                  <c:v>HALK SAĞLIĞI</c:v>
                </c:pt>
                <c:pt idx="5">
                  <c:v>TIBBİ FARMAKOLOJİ</c:v>
                </c:pt>
                <c:pt idx="6">
                  <c:v>FİZYOTERAPİ  VE REHABİLİTASYON</c:v>
                </c:pt>
                <c:pt idx="7">
                  <c:v>DOĞUM VE KADIN HASTALIKLARI HEMŞİRELİĞİ</c:v>
                </c:pt>
                <c:pt idx="8">
                  <c:v>EGZERSİZ VE SPOR BİLİMLERİ</c:v>
                </c:pt>
                <c:pt idx="9">
                  <c:v>İÇ HASTALIKLARI HEMŞİRELİĞİ</c:v>
                </c:pt>
                <c:pt idx="10">
                  <c:v>BİYOİSTATİSTİK VE TIP BİLİŞİMİ</c:v>
                </c:pt>
                <c:pt idx="11">
                  <c:v>HEMŞİRELİK ESASLARI</c:v>
                </c:pt>
                <c:pt idx="12">
                  <c:v>İLAÇ ARAŞTIRMA VE GELİŞTİRME</c:v>
                </c:pt>
                <c:pt idx="13">
                  <c:v>REJENERATİF TIP</c:v>
                </c:pt>
              </c:strCache>
            </c:strRef>
          </c:cat>
          <c:val>
            <c:numRef>
              <c:f>Sayfa2!$E$4:$E$17</c:f>
              <c:numCache>
                <c:formatCode>General</c:formatCode>
                <c:ptCount val="14"/>
                <c:pt idx="0">
                  <c:v>1</c:v>
                </c:pt>
                <c:pt idx="1">
                  <c:v>2</c:v>
                </c:pt>
                <c:pt idx="3">
                  <c:v>2</c:v>
                </c:pt>
                <c:pt idx="4">
                  <c:v>3</c:v>
                </c:pt>
                <c:pt idx="5">
                  <c:v>4</c:v>
                </c:pt>
                <c:pt idx="6">
                  <c:v>2</c:v>
                </c:pt>
                <c:pt idx="8">
                  <c:v>6</c:v>
                </c:pt>
                <c:pt idx="10">
                  <c:v>4</c:v>
                </c:pt>
              </c:numCache>
            </c:numRef>
          </c:val>
          <c:extLst>
            <c:ext xmlns:c16="http://schemas.microsoft.com/office/drawing/2014/chart" uri="{C3380CC4-5D6E-409C-BE32-E72D297353CC}">
              <c16:uniqueId val="{00000002-DB37-4EA5-8092-F9F214871AA1}"/>
            </c:ext>
          </c:extLst>
        </c:ser>
        <c:ser>
          <c:idx val="3"/>
          <c:order val="3"/>
          <c:tx>
            <c:strRef>
              <c:f>Sayfa2!$F$3</c:f>
              <c:strCache>
                <c:ptCount val="1"/>
                <c:pt idx="0">
                  <c:v>2022</c:v>
                </c:pt>
              </c:strCache>
            </c:strRef>
          </c:tx>
          <c:spPr>
            <a:solidFill>
              <a:schemeClr val="accent4"/>
            </a:solidFill>
            <a:ln>
              <a:noFill/>
            </a:ln>
            <a:effectLst/>
            <a:sp3d/>
          </c:spPr>
          <c:invertIfNegative val="0"/>
          <c:cat>
            <c:strRef>
              <c:f>Sayfa2!$B$4:$B$17</c:f>
              <c:strCache>
                <c:ptCount val="14"/>
                <c:pt idx="0">
                  <c:v>FİZYOLOJİ</c:v>
                </c:pt>
                <c:pt idx="1">
                  <c:v>TIBBİ BİYOLOJİ</c:v>
                </c:pt>
                <c:pt idx="2">
                  <c:v>HİSTOLOJİ VE EMBRİYOLOJİ</c:v>
                </c:pt>
                <c:pt idx="3">
                  <c:v>ANATOMİ</c:v>
                </c:pt>
                <c:pt idx="4">
                  <c:v>HALK SAĞLIĞI</c:v>
                </c:pt>
                <c:pt idx="5">
                  <c:v>TIBBİ FARMAKOLOJİ</c:v>
                </c:pt>
                <c:pt idx="6">
                  <c:v>FİZYOTERAPİ  VE REHABİLİTASYON</c:v>
                </c:pt>
                <c:pt idx="7">
                  <c:v>DOĞUM VE KADIN HASTALIKLARI HEMŞİRELİĞİ</c:v>
                </c:pt>
                <c:pt idx="8">
                  <c:v>EGZERSİZ VE SPOR BİLİMLERİ</c:v>
                </c:pt>
                <c:pt idx="9">
                  <c:v>İÇ HASTALIKLARI HEMŞİRELİĞİ</c:v>
                </c:pt>
                <c:pt idx="10">
                  <c:v>BİYOİSTATİSTİK VE TIP BİLİŞİMİ</c:v>
                </c:pt>
                <c:pt idx="11">
                  <c:v>HEMŞİRELİK ESASLARI</c:v>
                </c:pt>
                <c:pt idx="12">
                  <c:v>İLAÇ ARAŞTIRMA VE GELİŞTİRME</c:v>
                </c:pt>
                <c:pt idx="13">
                  <c:v>REJENERATİF TIP</c:v>
                </c:pt>
              </c:strCache>
            </c:strRef>
          </c:cat>
          <c:val>
            <c:numRef>
              <c:f>Sayfa2!$F$4:$F$17</c:f>
              <c:numCache>
                <c:formatCode>General</c:formatCode>
                <c:ptCount val="14"/>
                <c:pt idx="2">
                  <c:v>2</c:v>
                </c:pt>
                <c:pt idx="3">
                  <c:v>1</c:v>
                </c:pt>
                <c:pt idx="4">
                  <c:v>3</c:v>
                </c:pt>
                <c:pt idx="5">
                  <c:v>1</c:v>
                </c:pt>
                <c:pt idx="6">
                  <c:v>2</c:v>
                </c:pt>
                <c:pt idx="8">
                  <c:v>1</c:v>
                </c:pt>
                <c:pt idx="10">
                  <c:v>4</c:v>
                </c:pt>
                <c:pt idx="11">
                  <c:v>5</c:v>
                </c:pt>
                <c:pt idx="12">
                  <c:v>2</c:v>
                </c:pt>
                <c:pt idx="13">
                  <c:v>2</c:v>
                </c:pt>
              </c:numCache>
            </c:numRef>
          </c:val>
          <c:extLst>
            <c:ext xmlns:c16="http://schemas.microsoft.com/office/drawing/2014/chart" uri="{C3380CC4-5D6E-409C-BE32-E72D297353CC}">
              <c16:uniqueId val="{00000003-DB37-4EA5-8092-F9F214871AA1}"/>
            </c:ext>
          </c:extLst>
        </c:ser>
        <c:dLbls>
          <c:showLegendKey val="0"/>
          <c:showVal val="0"/>
          <c:showCatName val="0"/>
          <c:showSerName val="0"/>
          <c:showPercent val="0"/>
          <c:showBubbleSize val="0"/>
        </c:dLbls>
        <c:gapWidth val="150"/>
        <c:shape val="box"/>
        <c:axId val="1251284783"/>
        <c:axId val="1251285615"/>
        <c:axId val="0"/>
      </c:bar3DChart>
      <c:catAx>
        <c:axId val="1251284783"/>
        <c:scaling>
          <c:orientation val="minMax"/>
        </c:scaling>
        <c:delete val="0"/>
        <c:axPos val="b"/>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51285615"/>
        <c:crosses val="autoZero"/>
        <c:auto val="1"/>
        <c:lblAlgn val="ctr"/>
        <c:lblOffset val="100"/>
        <c:noMultiLvlLbl val="0"/>
      </c:catAx>
      <c:valAx>
        <c:axId val="1251285615"/>
        <c:scaling>
          <c:orientation val="minMax"/>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51284783"/>
        <c:crosses val="autoZero"/>
        <c:crossBetween val="between"/>
      </c:valAx>
      <c:spPr>
        <a:noFill/>
        <a:ln>
          <a:noFill/>
        </a:ln>
        <a:effectLst/>
      </c:spPr>
    </c:plotArea>
    <c:legend>
      <c:legendPos val="b"/>
      <c:layout>
        <c:manualLayout>
          <c:xMode val="edge"/>
          <c:yMode val="edge"/>
          <c:x val="0.62360091840040566"/>
          <c:y val="9.5990893984122777E-2"/>
          <c:w val="0.37502034120734906"/>
          <c:h val="7.8125546806649182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tr-TR" sz="1600" b="1" i="0" baseline="0">
                <a:solidFill>
                  <a:schemeClr val="tx1"/>
                </a:solidFill>
                <a:effectLst/>
              </a:rPr>
              <a:t>2019-2022 yılları arasında verilen mezun sayısı (Doktora)</a:t>
            </a:r>
            <a:endParaRPr lang="tr-TR" sz="1600" b="1">
              <a:solidFill>
                <a:schemeClr val="tx1"/>
              </a:solidFill>
              <a:effectLst/>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4825751371508365E-2"/>
          <c:y val="0.16234250653232829"/>
          <c:w val="0.92216824878889136"/>
          <c:h val="0.3572752537590439"/>
        </c:manualLayout>
      </c:layout>
      <c:bar3DChart>
        <c:barDir val="col"/>
        <c:grouping val="clustered"/>
        <c:varyColors val="0"/>
        <c:ser>
          <c:idx val="0"/>
          <c:order val="0"/>
          <c:tx>
            <c:strRef>
              <c:f>Sayfa3!$C$5</c:f>
              <c:strCache>
                <c:ptCount val="1"/>
                <c:pt idx="0">
                  <c:v>2019</c:v>
                </c:pt>
              </c:strCache>
            </c:strRef>
          </c:tx>
          <c:spPr>
            <a:solidFill>
              <a:schemeClr val="accent1"/>
            </a:solidFill>
            <a:ln>
              <a:noFill/>
            </a:ln>
            <a:effectLst/>
            <a:sp3d/>
          </c:spPr>
          <c:invertIfNegative val="0"/>
          <c:cat>
            <c:strRef>
              <c:f>Sayfa3!$B$6:$B$21</c:f>
              <c:strCache>
                <c:ptCount val="16"/>
                <c:pt idx="0">
                  <c:v>FİZYOLOJİ</c:v>
                </c:pt>
                <c:pt idx="1">
                  <c:v>TIBBİ BİYOKİMYA</c:v>
                </c:pt>
                <c:pt idx="2">
                  <c:v>TIBBİ BİYOLOJİ</c:v>
                </c:pt>
                <c:pt idx="3">
                  <c:v>HİSTOLOJİ VE EMBRİYOLOJİ</c:v>
                </c:pt>
                <c:pt idx="4">
                  <c:v>ANATOMİ</c:v>
                </c:pt>
                <c:pt idx="5">
                  <c:v>HALK SAĞLIĞI</c:v>
                </c:pt>
                <c:pt idx="6">
                  <c:v>AĞIZ DİŞ ÇENE HASTALIKLARI VE CERRAHİSİ</c:v>
                </c:pt>
                <c:pt idx="7">
                  <c:v>PEDODONTİ</c:v>
                </c:pt>
                <c:pt idx="8">
                  <c:v>PERİODONTOLOJİ</c:v>
                </c:pt>
                <c:pt idx="9">
                  <c:v>PROTETİK DİŞ TEDAVİSİ</c:v>
                </c:pt>
                <c:pt idx="10">
                  <c:v>ORTODONTİ</c:v>
                </c:pt>
                <c:pt idx="11">
                  <c:v>TIBBİ FARMAKOLOJİ</c:v>
                </c:pt>
                <c:pt idx="12">
                  <c:v>BİYOFİZİK</c:v>
                </c:pt>
                <c:pt idx="13">
                  <c:v>FİZYOTERAPİ  VE REHABİLİTASYON</c:v>
                </c:pt>
                <c:pt idx="14">
                  <c:v>AĞIZ DİŞ VE ÇENE RADYOLOJİSİ</c:v>
                </c:pt>
                <c:pt idx="15">
                  <c:v>SİNİR BİLİMLERİ</c:v>
                </c:pt>
              </c:strCache>
            </c:strRef>
          </c:cat>
          <c:val>
            <c:numRef>
              <c:f>Sayfa3!$C$6:$C$21</c:f>
              <c:numCache>
                <c:formatCode>General</c:formatCode>
                <c:ptCount val="16"/>
                <c:pt idx="4">
                  <c:v>1</c:v>
                </c:pt>
                <c:pt idx="9">
                  <c:v>1</c:v>
                </c:pt>
                <c:pt idx="10">
                  <c:v>3</c:v>
                </c:pt>
              </c:numCache>
            </c:numRef>
          </c:val>
          <c:extLst>
            <c:ext xmlns:c16="http://schemas.microsoft.com/office/drawing/2014/chart" uri="{C3380CC4-5D6E-409C-BE32-E72D297353CC}">
              <c16:uniqueId val="{00000000-0593-4CEF-B7E5-A5A621B0741C}"/>
            </c:ext>
          </c:extLst>
        </c:ser>
        <c:ser>
          <c:idx val="1"/>
          <c:order val="1"/>
          <c:tx>
            <c:strRef>
              <c:f>Sayfa3!$D$5</c:f>
              <c:strCache>
                <c:ptCount val="1"/>
                <c:pt idx="0">
                  <c:v>2020</c:v>
                </c:pt>
              </c:strCache>
            </c:strRef>
          </c:tx>
          <c:spPr>
            <a:solidFill>
              <a:schemeClr val="accent2"/>
            </a:solidFill>
            <a:ln>
              <a:noFill/>
            </a:ln>
            <a:effectLst/>
            <a:sp3d/>
          </c:spPr>
          <c:invertIfNegative val="0"/>
          <c:cat>
            <c:strRef>
              <c:f>Sayfa3!$B$6:$B$21</c:f>
              <c:strCache>
                <c:ptCount val="16"/>
                <c:pt idx="0">
                  <c:v>FİZYOLOJİ</c:v>
                </c:pt>
                <c:pt idx="1">
                  <c:v>TIBBİ BİYOKİMYA</c:v>
                </c:pt>
                <c:pt idx="2">
                  <c:v>TIBBİ BİYOLOJİ</c:v>
                </c:pt>
                <c:pt idx="3">
                  <c:v>HİSTOLOJİ VE EMBRİYOLOJİ</c:v>
                </c:pt>
                <c:pt idx="4">
                  <c:v>ANATOMİ</c:v>
                </c:pt>
                <c:pt idx="5">
                  <c:v>HALK SAĞLIĞI</c:v>
                </c:pt>
                <c:pt idx="6">
                  <c:v>AĞIZ DİŞ ÇENE HASTALIKLARI VE CERRAHİSİ</c:v>
                </c:pt>
                <c:pt idx="7">
                  <c:v>PEDODONTİ</c:v>
                </c:pt>
                <c:pt idx="8">
                  <c:v>PERİODONTOLOJİ</c:v>
                </c:pt>
                <c:pt idx="9">
                  <c:v>PROTETİK DİŞ TEDAVİSİ</c:v>
                </c:pt>
                <c:pt idx="10">
                  <c:v>ORTODONTİ</c:v>
                </c:pt>
                <c:pt idx="11">
                  <c:v>TIBBİ FARMAKOLOJİ</c:v>
                </c:pt>
                <c:pt idx="12">
                  <c:v>BİYOFİZİK</c:v>
                </c:pt>
                <c:pt idx="13">
                  <c:v>FİZYOTERAPİ  VE REHABİLİTASYON</c:v>
                </c:pt>
                <c:pt idx="14">
                  <c:v>AĞIZ DİŞ VE ÇENE RADYOLOJİSİ</c:v>
                </c:pt>
                <c:pt idx="15">
                  <c:v>SİNİR BİLİMLERİ</c:v>
                </c:pt>
              </c:strCache>
            </c:strRef>
          </c:cat>
          <c:val>
            <c:numRef>
              <c:f>Sayfa3!$D$6:$D$21</c:f>
              <c:numCache>
                <c:formatCode>General</c:formatCode>
                <c:ptCount val="16"/>
                <c:pt idx="2">
                  <c:v>1</c:v>
                </c:pt>
                <c:pt idx="6">
                  <c:v>1</c:v>
                </c:pt>
                <c:pt idx="7">
                  <c:v>1</c:v>
                </c:pt>
                <c:pt idx="9">
                  <c:v>1</c:v>
                </c:pt>
                <c:pt idx="10">
                  <c:v>1</c:v>
                </c:pt>
                <c:pt idx="14">
                  <c:v>1</c:v>
                </c:pt>
              </c:numCache>
            </c:numRef>
          </c:val>
          <c:extLst>
            <c:ext xmlns:c16="http://schemas.microsoft.com/office/drawing/2014/chart" uri="{C3380CC4-5D6E-409C-BE32-E72D297353CC}">
              <c16:uniqueId val="{00000001-0593-4CEF-B7E5-A5A621B0741C}"/>
            </c:ext>
          </c:extLst>
        </c:ser>
        <c:ser>
          <c:idx val="2"/>
          <c:order val="2"/>
          <c:tx>
            <c:strRef>
              <c:f>Sayfa3!$E$5</c:f>
              <c:strCache>
                <c:ptCount val="1"/>
                <c:pt idx="0">
                  <c:v>2021</c:v>
                </c:pt>
              </c:strCache>
            </c:strRef>
          </c:tx>
          <c:spPr>
            <a:solidFill>
              <a:schemeClr val="accent3"/>
            </a:solidFill>
            <a:ln>
              <a:noFill/>
            </a:ln>
            <a:effectLst/>
            <a:sp3d/>
          </c:spPr>
          <c:invertIfNegative val="0"/>
          <c:cat>
            <c:strRef>
              <c:f>Sayfa3!$B$6:$B$21</c:f>
              <c:strCache>
                <c:ptCount val="16"/>
                <c:pt idx="0">
                  <c:v>FİZYOLOJİ</c:v>
                </c:pt>
                <c:pt idx="1">
                  <c:v>TIBBİ BİYOKİMYA</c:v>
                </c:pt>
                <c:pt idx="2">
                  <c:v>TIBBİ BİYOLOJİ</c:v>
                </c:pt>
                <c:pt idx="3">
                  <c:v>HİSTOLOJİ VE EMBRİYOLOJİ</c:v>
                </c:pt>
                <c:pt idx="4">
                  <c:v>ANATOMİ</c:v>
                </c:pt>
                <c:pt idx="5">
                  <c:v>HALK SAĞLIĞI</c:v>
                </c:pt>
                <c:pt idx="6">
                  <c:v>AĞIZ DİŞ ÇENE HASTALIKLARI VE CERRAHİSİ</c:v>
                </c:pt>
                <c:pt idx="7">
                  <c:v>PEDODONTİ</c:v>
                </c:pt>
                <c:pt idx="8">
                  <c:v>PERİODONTOLOJİ</c:v>
                </c:pt>
                <c:pt idx="9">
                  <c:v>PROTETİK DİŞ TEDAVİSİ</c:v>
                </c:pt>
                <c:pt idx="10">
                  <c:v>ORTODONTİ</c:v>
                </c:pt>
                <c:pt idx="11">
                  <c:v>TIBBİ FARMAKOLOJİ</c:v>
                </c:pt>
                <c:pt idx="12">
                  <c:v>BİYOFİZİK</c:v>
                </c:pt>
                <c:pt idx="13">
                  <c:v>FİZYOTERAPİ  VE REHABİLİTASYON</c:v>
                </c:pt>
                <c:pt idx="14">
                  <c:v>AĞIZ DİŞ VE ÇENE RADYOLOJİSİ</c:v>
                </c:pt>
                <c:pt idx="15">
                  <c:v>SİNİR BİLİMLERİ</c:v>
                </c:pt>
              </c:strCache>
            </c:strRef>
          </c:cat>
          <c:val>
            <c:numRef>
              <c:f>Sayfa3!$E$6:$E$21</c:f>
              <c:numCache>
                <c:formatCode>General</c:formatCode>
                <c:ptCount val="16"/>
                <c:pt idx="2">
                  <c:v>3</c:v>
                </c:pt>
                <c:pt idx="3">
                  <c:v>1</c:v>
                </c:pt>
                <c:pt idx="4">
                  <c:v>1</c:v>
                </c:pt>
                <c:pt idx="5">
                  <c:v>1</c:v>
                </c:pt>
                <c:pt idx="8">
                  <c:v>1</c:v>
                </c:pt>
                <c:pt idx="9">
                  <c:v>1</c:v>
                </c:pt>
                <c:pt idx="10">
                  <c:v>5</c:v>
                </c:pt>
                <c:pt idx="12">
                  <c:v>2</c:v>
                </c:pt>
                <c:pt idx="15">
                  <c:v>1</c:v>
                </c:pt>
              </c:numCache>
            </c:numRef>
          </c:val>
          <c:extLst>
            <c:ext xmlns:c16="http://schemas.microsoft.com/office/drawing/2014/chart" uri="{C3380CC4-5D6E-409C-BE32-E72D297353CC}">
              <c16:uniqueId val="{00000002-0593-4CEF-B7E5-A5A621B0741C}"/>
            </c:ext>
          </c:extLst>
        </c:ser>
        <c:ser>
          <c:idx val="3"/>
          <c:order val="3"/>
          <c:tx>
            <c:strRef>
              <c:f>Sayfa3!$F$5</c:f>
              <c:strCache>
                <c:ptCount val="1"/>
                <c:pt idx="0">
                  <c:v>2022</c:v>
                </c:pt>
              </c:strCache>
            </c:strRef>
          </c:tx>
          <c:spPr>
            <a:solidFill>
              <a:schemeClr val="accent4"/>
            </a:solidFill>
            <a:ln>
              <a:noFill/>
            </a:ln>
            <a:effectLst/>
            <a:sp3d/>
          </c:spPr>
          <c:invertIfNegative val="0"/>
          <c:cat>
            <c:strRef>
              <c:f>Sayfa3!$B$6:$B$21</c:f>
              <c:strCache>
                <c:ptCount val="16"/>
                <c:pt idx="0">
                  <c:v>FİZYOLOJİ</c:v>
                </c:pt>
                <c:pt idx="1">
                  <c:v>TIBBİ BİYOKİMYA</c:v>
                </c:pt>
                <c:pt idx="2">
                  <c:v>TIBBİ BİYOLOJİ</c:v>
                </c:pt>
                <c:pt idx="3">
                  <c:v>HİSTOLOJİ VE EMBRİYOLOJİ</c:v>
                </c:pt>
                <c:pt idx="4">
                  <c:v>ANATOMİ</c:v>
                </c:pt>
                <c:pt idx="5">
                  <c:v>HALK SAĞLIĞI</c:v>
                </c:pt>
                <c:pt idx="6">
                  <c:v>AĞIZ DİŞ ÇENE HASTALIKLARI VE CERRAHİSİ</c:v>
                </c:pt>
                <c:pt idx="7">
                  <c:v>PEDODONTİ</c:v>
                </c:pt>
                <c:pt idx="8">
                  <c:v>PERİODONTOLOJİ</c:v>
                </c:pt>
                <c:pt idx="9">
                  <c:v>PROTETİK DİŞ TEDAVİSİ</c:v>
                </c:pt>
                <c:pt idx="10">
                  <c:v>ORTODONTİ</c:v>
                </c:pt>
                <c:pt idx="11">
                  <c:v>TIBBİ FARMAKOLOJİ</c:v>
                </c:pt>
                <c:pt idx="12">
                  <c:v>BİYOFİZİK</c:v>
                </c:pt>
                <c:pt idx="13">
                  <c:v>FİZYOTERAPİ  VE REHABİLİTASYON</c:v>
                </c:pt>
                <c:pt idx="14">
                  <c:v>AĞIZ DİŞ VE ÇENE RADYOLOJİSİ</c:v>
                </c:pt>
                <c:pt idx="15">
                  <c:v>SİNİR BİLİMLERİ</c:v>
                </c:pt>
              </c:strCache>
            </c:strRef>
          </c:cat>
          <c:val>
            <c:numRef>
              <c:f>Sayfa3!$F$6:$F$21</c:f>
              <c:numCache>
                <c:formatCode>General</c:formatCode>
                <c:ptCount val="16"/>
                <c:pt idx="0">
                  <c:v>3</c:v>
                </c:pt>
                <c:pt idx="1">
                  <c:v>2</c:v>
                </c:pt>
                <c:pt idx="2">
                  <c:v>3</c:v>
                </c:pt>
                <c:pt idx="10">
                  <c:v>2</c:v>
                </c:pt>
                <c:pt idx="11">
                  <c:v>1</c:v>
                </c:pt>
                <c:pt idx="13">
                  <c:v>2</c:v>
                </c:pt>
                <c:pt idx="14">
                  <c:v>1</c:v>
                </c:pt>
                <c:pt idx="15">
                  <c:v>1</c:v>
                </c:pt>
              </c:numCache>
            </c:numRef>
          </c:val>
          <c:extLst>
            <c:ext xmlns:c16="http://schemas.microsoft.com/office/drawing/2014/chart" uri="{C3380CC4-5D6E-409C-BE32-E72D297353CC}">
              <c16:uniqueId val="{00000003-0593-4CEF-B7E5-A5A621B0741C}"/>
            </c:ext>
          </c:extLst>
        </c:ser>
        <c:dLbls>
          <c:showLegendKey val="0"/>
          <c:showVal val="0"/>
          <c:showCatName val="0"/>
          <c:showSerName val="0"/>
          <c:showPercent val="0"/>
          <c:showBubbleSize val="0"/>
        </c:dLbls>
        <c:gapWidth val="150"/>
        <c:shape val="box"/>
        <c:axId val="1254003519"/>
        <c:axId val="1254003935"/>
        <c:axId val="0"/>
      </c:bar3DChart>
      <c:catAx>
        <c:axId val="1254003519"/>
        <c:scaling>
          <c:orientation val="minMax"/>
        </c:scaling>
        <c:delete val="0"/>
        <c:axPos val="b"/>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tr-TR"/>
          </a:p>
        </c:txPr>
        <c:crossAx val="1254003935"/>
        <c:crosses val="autoZero"/>
        <c:auto val="1"/>
        <c:lblAlgn val="ctr"/>
        <c:lblOffset val="100"/>
        <c:noMultiLvlLbl val="0"/>
      </c:catAx>
      <c:valAx>
        <c:axId val="1254003935"/>
        <c:scaling>
          <c:orientation val="minMax"/>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254003519"/>
        <c:crosses val="autoZero"/>
        <c:crossBetween val="between"/>
      </c:valAx>
      <c:spPr>
        <a:noFill/>
        <a:ln>
          <a:noFill/>
        </a:ln>
        <a:effectLst/>
      </c:spPr>
    </c:plotArea>
    <c:legend>
      <c:legendPos val="b"/>
      <c:layout>
        <c:manualLayout>
          <c:xMode val="edge"/>
          <c:yMode val="edge"/>
          <c:x val="0.61732639980475368"/>
          <c:y val="7.6002805661627315E-2"/>
          <c:w val="0.37502034120734906"/>
          <c:h val="7.812554680664918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a:t>YÜKSEK LİSANS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a:t>%</a:t>
                    </a:r>
                    <a:fld id="{78FC855E-1E55-4081-A378-408F82DC4DA2}" type="VALUE">
                      <a:rPr lang="en-US" sz="1200"/>
                      <a:pPr>
                        <a:defRPr sz="1200"/>
                      </a:pPr>
                      <a:t>[DEĞER]</a:t>
                    </a:fld>
                    <a:endParaRPr lang="en-US" sz="120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02F-4308-B1E2-B407372FEC69}"/>
                </c:ext>
              </c:extLst>
            </c:dLbl>
            <c:dLbl>
              <c:idx val="1"/>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a:t>%23,08</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2F-4308-B1E2-B407372FEC69}"/>
                </c:ext>
              </c:extLst>
            </c:dLbl>
            <c:dLbl>
              <c:idx val="2"/>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a:t>%</a:t>
                    </a:r>
                    <a:fld id="{48FD5447-E110-4F18-8E31-34EFD7B2F239}" type="VALUE">
                      <a:rPr lang="en-US" sz="1200"/>
                      <a:pPr>
                        <a:defRPr sz="1200"/>
                      </a:pPr>
                      <a:t>[DEĞER]</a:t>
                    </a:fld>
                    <a:endParaRPr lang="en-US" sz="120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02F-4308-B1E2-B407372FEC69}"/>
                </c:ext>
              </c:extLst>
            </c:dLbl>
            <c:dLbl>
              <c:idx val="3"/>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a:t>%</a:t>
                    </a:r>
                    <a:fld id="{D3503845-8AE5-49C9-8563-1DDE48414724}" type="VALUE">
                      <a:rPr lang="en-US" sz="1200"/>
                      <a:pPr>
                        <a:defRPr sz="1200"/>
                      </a:pPr>
                      <a:t>[DEĞER]</a:t>
                    </a:fld>
                    <a:endParaRPr lang="en-US" sz="120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02F-4308-B1E2-B407372FEC69}"/>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Sayfa8!$G$5:$G$8</c:f>
              <c:numCache>
                <c:formatCode>General</c:formatCode>
                <c:ptCount val="4"/>
                <c:pt idx="0">
                  <c:v>2019</c:v>
                </c:pt>
                <c:pt idx="1">
                  <c:v>2020</c:v>
                </c:pt>
                <c:pt idx="2">
                  <c:v>2021</c:v>
                </c:pt>
                <c:pt idx="3">
                  <c:v>2022</c:v>
                </c:pt>
              </c:numCache>
            </c:numRef>
          </c:cat>
          <c:val>
            <c:numRef>
              <c:f>Sayfa8!$H$5:$H$8</c:f>
              <c:numCache>
                <c:formatCode>0.00</c:formatCode>
                <c:ptCount val="4"/>
                <c:pt idx="0">
                  <c:v>31.73076923076923</c:v>
                </c:pt>
                <c:pt idx="1">
                  <c:v>23.076923076923077</c:v>
                </c:pt>
                <c:pt idx="2">
                  <c:v>23.076923076923077</c:v>
                </c:pt>
                <c:pt idx="3">
                  <c:v>22.115384615384613</c:v>
                </c:pt>
              </c:numCache>
            </c:numRef>
          </c:val>
          <c:extLst>
            <c:ext xmlns:c16="http://schemas.microsoft.com/office/drawing/2014/chart" uri="{C3380CC4-5D6E-409C-BE32-E72D297353CC}">
              <c16:uniqueId val="{00000004-602F-4308-B1E2-B407372FEC69}"/>
            </c:ext>
          </c:extLst>
        </c:ser>
        <c:dLbls>
          <c:dLblPos val="inEnd"/>
          <c:showLegendKey val="0"/>
          <c:showVal val="1"/>
          <c:showCatName val="0"/>
          <c:showSerName val="0"/>
          <c:showPercent val="0"/>
          <c:showBubbleSize val="0"/>
        </c:dLbls>
        <c:gapWidth val="65"/>
        <c:axId val="948997967"/>
        <c:axId val="949001295"/>
      </c:barChart>
      <c:catAx>
        <c:axId val="94899796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tr-TR"/>
          </a:p>
        </c:txPr>
        <c:crossAx val="949001295"/>
        <c:crosses val="autoZero"/>
        <c:auto val="1"/>
        <c:lblAlgn val="ctr"/>
        <c:lblOffset val="100"/>
        <c:noMultiLvlLbl val="0"/>
      </c:catAx>
      <c:valAx>
        <c:axId val="94900129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948997967"/>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a:t>DOKTORA PROGRAMI</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dLbl>
              <c:idx val="0"/>
              <c:tx>
                <c:rich>
                  <a:bodyPr/>
                  <a:lstStyle/>
                  <a:p>
                    <a:r>
                      <a:rPr lang="en-US"/>
                      <a:t>%</a:t>
                    </a:r>
                    <a:fld id="{E744AEE5-008F-4718-B4EB-39D351E1C82A}" type="VALUE">
                      <a:rPr lang="en-US"/>
                      <a:pPr/>
                      <a:t>[DEĞER]</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450-4E87-A152-EF79910276B6}"/>
                </c:ext>
              </c:extLst>
            </c:dLbl>
            <c:dLbl>
              <c:idx val="1"/>
              <c:tx>
                <c:rich>
                  <a:bodyPr/>
                  <a:lstStyle/>
                  <a:p>
                    <a:r>
                      <a:rPr lang="en-US"/>
                      <a:t>%13,95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450-4E87-A152-EF79910276B6}"/>
                </c:ext>
              </c:extLst>
            </c:dLbl>
            <c:dLbl>
              <c:idx val="2"/>
              <c:tx>
                <c:rich>
                  <a:bodyPr/>
                  <a:lstStyle/>
                  <a:p>
                    <a:r>
                      <a:rPr lang="en-US"/>
                      <a:t>%</a:t>
                    </a:r>
                    <a:fld id="{889A7596-5EF2-4006-BA24-F54F5837A9D6}" type="VALUE">
                      <a:rPr lang="en-US"/>
                      <a:pPr/>
                      <a:t>[DEĞER]</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450-4E87-A152-EF79910276B6}"/>
                </c:ext>
              </c:extLst>
            </c:dLbl>
            <c:dLbl>
              <c:idx val="3"/>
              <c:tx>
                <c:rich>
                  <a:bodyPr/>
                  <a:lstStyle/>
                  <a:p>
                    <a:r>
                      <a:rPr lang="en-US"/>
                      <a:t>%</a:t>
                    </a:r>
                    <a:fld id="{897C59C1-CAF8-448E-A7C3-D6B087DA0499}" type="VALUE">
                      <a:rPr lang="en-US"/>
                      <a:pPr/>
                      <a:t>[DEĞER]</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450-4E87-A152-EF79910276B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Sayfa8!$K$5:$K$8</c:f>
              <c:numCache>
                <c:formatCode>General</c:formatCode>
                <c:ptCount val="4"/>
                <c:pt idx="0">
                  <c:v>2019</c:v>
                </c:pt>
                <c:pt idx="1">
                  <c:v>2020</c:v>
                </c:pt>
                <c:pt idx="2">
                  <c:v>2021</c:v>
                </c:pt>
                <c:pt idx="3">
                  <c:v>2022</c:v>
                </c:pt>
              </c:numCache>
            </c:numRef>
          </c:cat>
          <c:val>
            <c:numRef>
              <c:f>Sayfa8!$L$5:$L$8</c:f>
              <c:numCache>
                <c:formatCode>0.00</c:formatCode>
                <c:ptCount val="4"/>
                <c:pt idx="0">
                  <c:v>11.627906976744185</c:v>
                </c:pt>
                <c:pt idx="1">
                  <c:v>13.953488372093023</c:v>
                </c:pt>
                <c:pt idx="2">
                  <c:v>37.209302325581397</c:v>
                </c:pt>
                <c:pt idx="3">
                  <c:v>37.209302325581397</c:v>
                </c:pt>
              </c:numCache>
            </c:numRef>
          </c:val>
          <c:extLst>
            <c:ext xmlns:c16="http://schemas.microsoft.com/office/drawing/2014/chart" uri="{C3380CC4-5D6E-409C-BE32-E72D297353CC}">
              <c16:uniqueId val="{00000004-8450-4E87-A152-EF79910276B6}"/>
            </c:ext>
          </c:extLst>
        </c:ser>
        <c:dLbls>
          <c:dLblPos val="inEnd"/>
          <c:showLegendKey val="0"/>
          <c:showVal val="1"/>
          <c:showCatName val="0"/>
          <c:showSerName val="0"/>
          <c:showPercent val="0"/>
          <c:showBubbleSize val="0"/>
        </c:dLbls>
        <c:gapWidth val="65"/>
        <c:axId val="960944271"/>
        <c:axId val="960943855"/>
      </c:barChart>
      <c:catAx>
        <c:axId val="96094427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tr-TR"/>
          </a:p>
        </c:txPr>
        <c:crossAx val="960943855"/>
        <c:crosses val="autoZero"/>
        <c:auto val="1"/>
        <c:lblAlgn val="ctr"/>
        <c:lblOffset val="100"/>
        <c:noMultiLvlLbl val="0"/>
      </c:catAx>
      <c:valAx>
        <c:axId val="960943855"/>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00" sourceLinked="1"/>
        <c:majorTickMark val="none"/>
        <c:minorTickMark val="none"/>
        <c:tickLblPos val="nextTo"/>
        <c:crossAx val="960944271"/>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baseline="0">
                <a:solidFill>
                  <a:schemeClr val="tx1">
                    <a:lumMod val="65000"/>
                    <a:lumOff val="35000"/>
                  </a:schemeClr>
                </a:solidFill>
                <a:latin typeface="+mn-lt"/>
                <a:ea typeface="+mn-ea"/>
                <a:cs typeface="+mn-cs"/>
              </a:defRPr>
            </a:pPr>
            <a:r>
              <a:rPr lang="tr-TR"/>
              <a:t>YÖK 100/2000 PROGRAMI</a:t>
            </a:r>
          </a:p>
        </c:rich>
      </c:tx>
      <c:overlay val="0"/>
      <c:spPr>
        <a:noFill/>
        <a:ln>
          <a:noFill/>
        </a:ln>
        <a:effectLst/>
      </c:spPr>
      <c:txPr>
        <a:bodyPr rot="0" spcFirstLastPara="1" vertOverflow="ellipsis" vert="horz" wrap="square" anchor="ctr" anchorCtr="1"/>
        <a:lstStyle/>
        <a:p>
          <a:pPr>
            <a:defRPr sz="2128" b="0" i="0" u="none" strike="noStrike" kern="1200" cap="none" spc="5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79039408749706E-2"/>
          <c:y val="0.19937103091169942"/>
          <c:w val="0.94456234811194517"/>
          <c:h val="0.70948173322519525"/>
        </c:manualLayout>
      </c:layout>
      <c:bar3DChart>
        <c:barDir val="col"/>
        <c:grouping val="clustered"/>
        <c:varyColors val="0"/>
        <c:ser>
          <c:idx val="0"/>
          <c:order val="0"/>
          <c:spPr>
            <a:solidFill>
              <a:schemeClr val="accent1"/>
            </a:solidFill>
            <a:ln>
              <a:solidFill>
                <a:schemeClr val="accent1">
                  <a:lumMod val="75000"/>
                </a:schemeClr>
              </a:solidFill>
            </a:ln>
            <a:effectLst/>
            <a:scene3d>
              <a:camera prst="orthographicFront"/>
              <a:lightRig rig="threePt" dir="t"/>
            </a:scene3d>
            <a:sp3d prstMaterial="translucentPowder">
              <a:contourClr>
                <a:schemeClr val="accent1">
                  <a:lumMod val="75000"/>
                </a:schemeClr>
              </a:contourClr>
            </a:sp3d>
          </c:spPr>
          <c:invertIfNegative val="0"/>
          <c:dLbls>
            <c:dLbl>
              <c:idx val="0"/>
              <c:layout>
                <c:manualLayout>
                  <c:x val="1.7639252873471994E-2"/>
                  <c:y val="-2.9635176202253404E-2"/>
                </c:manualLayout>
              </c:layout>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E-475E-9050-446A2CE5A7E0}"/>
                </c:ext>
              </c:extLst>
            </c:dLbl>
            <c:dLbl>
              <c:idx val="1"/>
              <c:spPr>
                <a:noFill/>
                <a:ln>
                  <a:noFill/>
                </a:ln>
                <a:effectLst/>
              </c:spPr>
              <c:txPr>
                <a:bodyPr rot="0" spcFirstLastPara="1" vertOverflow="ellipsis" vert="horz" wrap="square" lIns="38100" tIns="19050" rIns="38100" bIns="19050" anchor="ctr" anchorCtr="1">
                  <a:noAutofit/>
                </a:bodyPr>
                <a:lstStyle/>
                <a:p>
                  <a:pPr>
                    <a:defRPr sz="2000"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5.0561757623570007E-2"/>
                      <c:h val="8.762133763799608E-2"/>
                    </c:manualLayout>
                  </c15:layout>
                </c:ext>
                <c:ext xmlns:c16="http://schemas.microsoft.com/office/drawing/2014/chart" uri="{C3380CC4-5D6E-409C-BE32-E72D297353CC}">
                  <c16:uniqueId val="{00000001-769E-475E-9050-446A2CE5A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Sayfa7!$D$24:$D$25</c:f>
              <c:strCache>
                <c:ptCount val="2"/>
                <c:pt idx="0">
                  <c:v>Histoloji ve Embriyoloji</c:v>
                </c:pt>
                <c:pt idx="1">
                  <c:v>Sinir Bilimleri</c:v>
                </c:pt>
              </c:strCache>
            </c:strRef>
          </c:cat>
          <c:val>
            <c:numRef>
              <c:f>Sayfa7!$E$24:$E$25</c:f>
              <c:numCache>
                <c:formatCode>General</c:formatCode>
                <c:ptCount val="2"/>
                <c:pt idx="0">
                  <c:v>1</c:v>
                </c:pt>
                <c:pt idx="1">
                  <c:v>2</c:v>
                </c:pt>
              </c:numCache>
            </c:numRef>
          </c:val>
          <c:extLst>
            <c:ext xmlns:c16="http://schemas.microsoft.com/office/drawing/2014/chart" uri="{C3380CC4-5D6E-409C-BE32-E72D297353CC}">
              <c16:uniqueId val="{00000000-0D50-4D13-B354-4887B3CFC166}"/>
            </c:ext>
          </c:extLst>
        </c:ser>
        <c:dLbls>
          <c:showLegendKey val="0"/>
          <c:showVal val="1"/>
          <c:showCatName val="0"/>
          <c:showSerName val="0"/>
          <c:showPercent val="0"/>
          <c:showBubbleSize val="0"/>
        </c:dLbls>
        <c:gapWidth val="150"/>
        <c:shape val="box"/>
        <c:axId val="960566255"/>
        <c:axId val="960568335"/>
        <c:axId val="0"/>
      </c:bar3DChart>
      <c:catAx>
        <c:axId val="9605662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960568335"/>
        <c:crosses val="autoZero"/>
        <c:auto val="1"/>
        <c:lblAlgn val="ctr"/>
        <c:lblOffset val="100"/>
        <c:noMultiLvlLbl val="0"/>
      </c:catAx>
      <c:valAx>
        <c:axId val="960568335"/>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50000"/>
                    <a:lumOff val="50000"/>
                  </a:schemeClr>
                </a:solidFill>
                <a:latin typeface="+mn-lt"/>
                <a:ea typeface="+mn-ea"/>
                <a:cs typeface="+mn-cs"/>
              </a:defRPr>
            </a:pPr>
            <a:endParaRPr lang="tr-TR"/>
          </a:p>
        </c:txPr>
        <c:crossAx val="960566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tr-TR" dirty="0"/>
              <a:t>ULUSLARARASI (YABANCI) ÖĞRENCİLER</a:t>
            </a:r>
          </a:p>
        </c:rich>
      </c:tx>
      <c:layout>
        <c:manualLayout>
          <c:xMode val="edge"/>
          <c:yMode val="edge"/>
          <c:x val="0.21666513060821652"/>
          <c:y val="6.3837974194881256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plotArea>
      <c:layout>
        <c:manualLayout>
          <c:layoutTarget val="inner"/>
          <c:xMode val="edge"/>
          <c:yMode val="edge"/>
          <c:x val="5.3914260717410324E-2"/>
          <c:y val="0.25083333333333335"/>
          <c:w val="0.9155301837270341"/>
          <c:h val="0.6371354622338874"/>
        </c:manualLayout>
      </c:layout>
      <c:barChart>
        <c:barDir val="col"/>
        <c:grouping val="clustered"/>
        <c:varyColors val="0"/>
        <c:ser>
          <c:idx val="0"/>
          <c:order val="0"/>
          <c:tx>
            <c:strRef>
              <c:f>Sayfa1!$D$13</c:f>
              <c:strCache>
                <c:ptCount val="1"/>
                <c:pt idx="0">
                  <c:v>Tıbbi Biyoloji (YL)</c:v>
                </c:pt>
              </c:strCache>
            </c:strRef>
          </c:tx>
          <c:spPr>
            <a:solidFill>
              <a:schemeClr val="accent1"/>
            </a:solidFill>
            <a:ln>
              <a:noFill/>
            </a:ln>
            <a:effectLst/>
          </c:spPr>
          <c:invertIfNegative val="0"/>
          <c:cat>
            <c:numRef>
              <c:f>Sayfa1!$E$12:$H$12</c:f>
              <c:numCache>
                <c:formatCode>General</c:formatCode>
                <c:ptCount val="4"/>
                <c:pt idx="0">
                  <c:v>2019</c:v>
                </c:pt>
                <c:pt idx="1">
                  <c:v>2020</c:v>
                </c:pt>
                <c:pt idx="2">
                  <c:v>2021</c:v>
                </c:pt>
                <c:pt idx="3">
                  <c:v>2022</c:v>
                </c:pt>
              </c:numCache>
            </c:numRef>
          </c:cat>
          <c:val>
            <c:numRef>
              <c:f>Sayfa1!$E$13:$H$13</c:f>
              <c:numCache>
                <c:formatCode>General</c:formatCode>
                <c:ptCount val="4"/>
                <c:pt idx="2">
                  <c:v>1</c:v>
                </c:pt>
              </c:numCache>
            </c:numRef>
          </c:val>
          <c:extLst>
            <c:ext xmlns:c16="http://schemas.microsoft.com/office/drawing/2014/chart" uri="{C3380CC4-5D6E-409C-BE32-E72D297353CC}">
              <c16:uniqueId val="{00000000-E158-4F69-9520-178800668B33}"/>
            </c:ext>
          </c:extLst>
        </c:ser>
        <c:ser>
          <c:idx val="1"/>
          <c:order val="1"/>
          <c:tx>
            <c:strRef>
              <c:f>Sayfa1!$D$14</c:f>
              <c:strCache>
                <c:ptCount val="1"/>
                <c:pt idx="0">
                  <c:v>Protetik Diş Tedavisi (DR)</c:v>
                </c:pt>
              </c:strCache>
            </c:strRef>
          </c:tx>
          <c:spPr>
            <a:solidFill>
              <a:schemeClr val="accent2"/>
            </a:solidFill>
            <a:ln>
              <a:noFill/>
            </a:ln>
            <a:effectLst/>
          </c:spPr>
          <c:invertIfNegative val="0"/>
          <c:cat>
            <c:numRef>
              <c:f>Sayfa1!$E$12:$H$12</c:f>
              <c:numCache>
                <c:formatCode>General</c:formatCode>
                <c:ptCount val="4"/>
                <c:pt idx="0">
                  <c:v>2019</c:v>
                </c:pt>
                <c:pt idx="1">
                  <c:v>2020</c:v>
                </c:pt>
                <c:pt idx="2">
                  <c:v>2021</c:v>
                </c:pt>
                <c:pt idx="3">
                  <c:v>2022</c:v>
                </c:pt>
              </c:numCache>
            </c:numRef>
          </c:cat>
          <c:val>
            <c:numRef>
              <c:f>Sayfa1!$E$14:$H$14</c:f>
              <c:numCache>
                <c:formatCode>General</c:formatCode>
                <c:ptCount val="4"/>
                <c:pt idx="2">
                  <c:v>1</c:v>
                </c:pt>
              </c:numCache>
            </c:numRef>
          </c:val>
          <c:extLst>
            <c:ext xmlns:c16="http://schemas.microsoft.com/office/drawing/2014/chart" uri="{C3380CC4-5D6E-409C-BE32-E72D297353CC}">
              <c16:uniqueId val="{00000001-E158-4F69-9520-178800668B33}"/>
            </c:ext>
          </c:extLst>
        </c:ser>
        <c:ser>
          <c:idx val="2"/>
          <c:order val="2"/>
          <c:tx>
            <c:strRef>
              <c:f>Sayfa1!$D$15</c:f>
              <c:strCache>
                <c:ptCount val="1"/>
                <c:pt idx="0">
                  <c:v>Ortodonti (DR)</c:v>
                </c:pt>
              </c:strCache>
            </c:strRef>
          </c:tx>
          <c:spPr>
            <a:solidFill>
              <a:schemeClr val="accent3"/>
            </a:solidFill>
            <a:ln>
              <a:noFill/>
            </a:ln>
            <a:effectLst/>
          </c:spPr>
          <c:invertIfNegative val="0"/>
          <c:cat>
            <c:numRef>
              <c:f>Sayfa1!$E$12:$H$12</c:f>
              <c:numCache>
                <c:formatCode>General</c:formatCode>
                <c:ptCount val="4"/>
                <c:pt idx="0">
                  <c:v>2019</c:v>
                </c:pt>
                <c:pt idx="1">
                  <c:v>2020</c:v>
                </c:pt>
                <c:pt idx="2">
                  <c:v>2021</c:v>
                </c:pt>
                <c:pt idx="3">
                  <c:v>2022</c:v>
                </c:pt>
              </c:numCache>
            </c:numRef>
          </c:cat>
          <c:val>
            <c:numRef>
              <c:f>Sayfa1!$E$15:$H$15</c:f>
              <c:numCache>
                <c:formatCode>General</c:formatCode>
                <c:ptCount val="4"/>
                <c:pt idx="0">
                  <c:v>2</c:v>
                </c:pt>
                <c:pt idx="2">
                  <c:v>4</c:v>
                </c:pt>
              </c:numCache>
            </c:numRef>
          </c:val>
          <c:extLst>
            <c:ext xmlns:c16="http://schemas.microsoft.com/office/drawing/2014/chart" uri="{C3380CC4-5D6E-409C-BE32-E72D297353CC}">
              <c16:uniqueId val="{00000002-E158-4F69-9520-178800668B33}"/>
            </c:ext>
          </c:extLst>
        </c:ser>
        <c:ser>
          <c:idx val="3"/>
          <c:order val="3"/>
          <c:tx>
            <c:strRef>
              <c:f>Sayfa1!$D$16</c:f>
              <c:strCache>
                <c:ptCount val="1"/>
                <c:pt idx="0">
                  <c:v>Ağız Diş Çene Hastalıkları ve Cerrahisi (DR)</c:v>
                </c:pt>
              </c:strCache>
            </c:strRef>
          </c:tx>
          <c:spPr>
            <a:solidFill>
              <a:schemeClr val="accent4"/>
            </a:solidFill>
            <a:ln>
              <a:noFill/>
            </a:ln>
            <a:effectLst/>
          </c:spPr>
          <c:invertIfNegative val="0"/>
          <c:cat>
            <c:numRef>
              <c:f>Sayfa1!$E$12:$H$12</c:f>
              <c:numCache>
                <c:formatCode>General</c:formatCode>
                <c:ptCount val="4"/>
                <c:pt idx="0">
                  <c:v>2019</c:v>
                </c:pt>
                <c:pt idx="1">
                  <c:v>2020</c:v>
                </c:pt>
                <c:pt idx="2">
                  <c:v>2021</c:v>
                </c:pt>
                <c:pt idx="3">
                  <c:v>2022</c:v>
                </c:pt>
              </c:numCache>
            </c:numRef>
          </c:cat>
          <c:val>
            <c:numRef>
              <c:f>Sayfa1!$E$16:$H$16</c:f>
              <c:numCache>
                <c:formatCode>General</c:formatCode>
                <c:ptCount val="4"/>
                <c:pt idx="1">
                  <c:v>1</c:v>
                </c:pt>
              </c:numCache>
            </c:numRef>
          </c:val>
          <c:extLst>
            <c:ext xmlns:c16="http://schemas.microsoft.com/office/drawing/2014/chart" uri="{C3380CC4-5D6E-409C-BE32-E72D297353CC}">
              <c16:uniqueId val="{00000003-E158-4F69-9520-178800668B33}"/>
            </c:ext>
          </c:extLst>
        </c:ser>
        <c:dLbls>
          <c:showLegendKey val="0"/>
          <c:showVal val="0"/>
          <c:showCatName val="0"/>
          <c:showSerName val="0"/>
          <c:showPercent val="0"/>
          <c:showBubbleSize val="0"/>
        </c:dLbls>
        <c:gapWidth val="199"/>
        <c:axId val="1116951327"/>
        <c:axId val="1116950079"/>
      </c:barChart>
      <c:catAx>
        <c:axId val="111695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tr-TR"/>
          </a:p>
        </c:txPr>
        <c:crossAx val="1116950079"/>
        <c:crosses val="autoZero"/>
        <c:auto val="1"/>
        <c:lblAlgn val="ctr"/>
        <c:lblOffset val="100"/>
        <c:noMultiLvlLbl val="0"/>
      </c:catAx>
      <c:valAx>
        <c:axId val="1116950079"/>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116951327"/>
        <c:crosses val="autoZero"/>
        <c:crossBetween val="between"/>
      </c:valAx>
      <c:spPr>
        <a:noFill/>
        <a:ln>
          <a:noFill/>
        </a:ln>
        <a:effectLst/>
      </c:spPr>
    </c:plotArea>
    <c:legend>
      <c:legendPos val="t"/>
      <c:layout>
        <c:manualLayout>
          <c:xMode val="edge"/>
          <c:yMode val="edge"/>
          <c:x val="0.12260627660326473"/>
          <c:y val="0.29000008293910035"/>
          <c:w val="0.49569166922427854"/>
          <c:h val="0.2564874084622513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Sayfa10!$I$18</c:f>
              <c:strCache>
                <c:ptCount val="1"/>
                <c:pt idx="0">
                  <c:v>Yüksek Lisans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Sayfa10!$H$19:$H$22</c:f>
              <c:numCache>
                <c:formatCode>General</c:formatCode>
                <c:ptCount val="4"/>
                <c:pt idx="0">
                  <c:v>2019</c:v>
                </c:pt>
                <c:pt idx="1">
                  <c:v>2020</c:v>
                </c:pt>
                <c:pt idx="2">
                  <c:v>2021</c:v>
                </c:pt>
                <c:pt idx="3">
                  <c:v>2022</c:v>
                </c:pt>
              </c:numCache>
            </c:numRef>
          </c:cat>
          <c:val>
            <c:numRef>
              <c:f>Sayfa10!$I$19:$I$22</c:f>
              <c:numCache>
                <c:formatCode>General</c:formatCode>
                <c:ptCount val="4"/>
                <c:pt idx="0">
                  <c:v>43</c:v>
                </c:pt>
                <c:pt idx="1">
                  <c:v>80</c:v>
                </c:pt>
                <c:pt idx="2">
                  <c:v>38</c:v>
                </c:pt>
                <c:pt idx="3">
                  <c:v>45</c:v>
                </c:pt>
              </c:numCache>
            </c:numRef>
          </c:val>
          <c:extLst>
            <c:ext xmlns:c16="http://schemas.microsoft.com/office/drawing/2014/chart" uri="{C3380CC4-5D6E-409C-BE32-E72D297353CC}">
              <c16:uniqueId val="{00000000-2904-42AA-8257-393D5A4F81FB}"/>
            </c:ext>
          </c:extLst>
        </c:ser>
        <c:ser>
          <c:idx val="1"/>
          <c:order val="1"/>
          <c:tx>
            <c:strRef>
              <c:f>Sayfa10!$J$18</c:f>
              <c:strCache>
                <c:ptCount val="1"/>
                <c:pt idx="0">
                  <c:v>Doktora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66666666666666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04-42AA-8257-393D5A4F81FB}"/>
                </c:ext>
              </c:extLst>
            </c:dLbl>
            <c:dLbl>
              <c:idx val="1"/>
              <c:layout>
                <c:manualLayout>
                  <c:x val="1.9444444444444393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904-42AA-8257-393D5A4F81FB}"/>
                </c:ext>
              </c:extLst>
            </c:dLbl>
            <c:dLbl>
              <c:idx val="3"/>
              <c:layout>
                <c:manualLayout>
                  <c:x val="1.9444444444444445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04-42AA-8257-393D5A4F81F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Sayfa10!$H$19:$H$22</c:f>
              <c:numCache>
                <c:formatCode>General</c:formatCode>
                <c:ptCount val="4"/>
                <c:pt idx="0">
                  <c:v>2019</c:v>
                </c:pt>
                <c:pt idx="1">
                  <c:v>2020</c:v>
                </c:pt>
                <c:pt idx="2">
                  <c:v>2021</c:v>
                </c:pt>
                <c:pt idx="3">
                  <c:v>2022</c:v>
                </c:pt>
              </c:numCache>
            </c:numRef>
          </c:cat>
          <c:val>
            <c:numRef>
              <c:f>Sayfa10!$J$19:$J$22</c:f>
              <c:numCache>
                <c:formatCode>General</c:formatCode>
                <c:ptCount val="4"/>
                <c:pt idx="0">
                  <c:v>17</c:v>
                </c:pt>
                <c:pt idx="1">
                  <c:v>20</c:v>
                </c:pt>
                <c:pt idx="2">
                  <c:v>40</c:v>
                </c:pt>
                <c:pt idx="3">
                  <c:v>23</c:v>
                </c:pt>
              </c:numCache>
            </c:numRef>
          </c:val>
          <c:extLst>
            <c:ext xmlns:c16="http://schemas.microsoft.com/office/drawing/2014/chart" uri="{C3380CC4-5D6E-409C-BE32-E72D297353CC}">
              <c16:uniqueId val="{00000004-2904-42AA-8257-393D5A4F81FB}"/>
            </c:ext>
          </c:extLst>
        </c:ser>
        <c:dLbls>
          <c:showLegendKey val="0"/>
          <c:showVal val="1"/>
          <c:showCatName val="0"/>
          <c:showSerName val="0"/>
          <c:showPercent val="0"/>
          <c:showBubbleSize val="0"/>
        </c:dLbls>
        <c:gapWidth val="150"/>
        <c:shape val="box"/>
        <c:axId val="1833458224"/>
        <c:axId val="1833458640"/>
        <c:axId val="0"/>
      </c:bar3DChart>
      <c:catAx>
        <c:axId val="18334582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crossAx val="1833458640"/>
        <c:crosses val="autoZero"/>
        <c:auto val="1"/>
        <c:lblAlgn val="ctr"/>
        <c:lblOffset val="100"/>
        <c:noMultiLvlLbl val="0"/>
      </c:catAx>
      <c:valAx>
        <c:axId val="1833458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1833458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tr-TR"/>
              <a:t>Yüksek Lisans Programları</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Sayfa2!$D$4:$D$14</c:f>
              <c:strCache>
                <c:ptCount val="11"/>
                <c:pt idx="0">
                  <c:v>Fizyoloji </c:v>
                </c:pt>
                <c:pt idx="1">
                  <c:v>Tıbbi Biyokimya</c:v>
                </c:pt>
                <c:pt idx="2">
                  <c:v>Tıbbi Biyoloji</c:v>
                </c:pt>
                <c:pt idx="3">
                  <c:v>Histoloji ve Embriyoloji</c:v>
                </c:pt>
                <c:pt idx="4">
                  <c:v>Anatomi</c:v>
                </c:pt>
                <c:pt idx="5">
                  <c:v>Halk Sağlığı</c:v>
                </c:pt>
                <c:pt idx="6">
                  <c:v>Tıbbi Farmakoloji</c:v>
                </c:pt>
                <c:pt idx="7">
                  <c:v>Biyofizik</c:v>
                </c:pt>
                <c:pt idx="8">
                  <c:v>Biyoistatistik ve Tıp Bilişimi (Disiplinlerası)</c:v>
                </c:pt>
                <c:pt idx="9">
                  <c:v>Rejeneratif Tıp (Disiplinlerası)</c:v>
                </c:pt>
                <c:pt idx="10">
                  <c:v>Tıbbi Mikrobiyoloji</c:v>
                </c:pt>
              </c:strCache>
            </c:strRef>
          </c:cat>
          <c:val>
            <c:numRef>
              <c:f>Sayfa2!$E$4:$E$14</c:f>
              <c:numCache>
                <c:formatCode>General</c:formatCode>
                <c:ptCount val="11"/>
                <c:pt idx="0">
                  <c:v>12</c:v>
                </c:pt>
                <c:pt idx="1">
                  <c:v>1</c:v>
                </c:pt>
                <c:pt idx="2">
                  <c:v>1</c:v>
                </c:pt>
                <c:pt idx="3">
                  <c:v>1</c:v>
                </c:pt>
                <c:pt idx="5">
                  <c:v>15</c:v>
                </c:pt>
                <c:pt idx="6">
                  <c:v>2</c:v>
                </c:pt>
                <c:pt idx="8">
                  <c:v>13</c:v>
                </c:pt>
                <c:pt idx="9">
                  <c:v>4</c:v>
                </c:pt>
              </c:numCache>
            </c:numRef>
          </c:val>
          <c:extLst>
            <c:ext xmlns:c16="http://schemas.microsoft.com/office/drawing/2014/chart" uri="{C3380CC4-5D6E-409C-BE32-E72D297353CC}">
              <c16:uniqueId val="{00000000-1E2D-4C5C-97F5-78BAD5C991CB}"/>
            </c:ext>
          </c:extLst>
        </c:ser>
        <c:dLbls>
          <c:showLegendKey val="0"/>
          <c:showVal val="0"/>
          <c:showCatName val="0"/>
          <c:showSerName val="0"/>
          <c:showPercent val="0"/>
          <c:showBubbleSize val="0"/>
        </c:dLbls>
        <c:gapWidth val="65"/>
        <c:shape val="box"/>
        <c:axId val="942473743"/>
        <c:axId val="942474159"/>
        <c:axId val="0"/>
      </c:bar3DChart>
      <c:catAx>
        <c:axId val="94247374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tr-TR"/>
          </a:p>
        </c:txPr>
        <c:crossAx val="942474159"/>
        <c:crosses val="autoZero"/>
        <c:auto val="1"/>
        <c:lblAlgn val="ctr"/>
        <c:lblOffset val="100"/>
        <c:noMultiLvlLbl val="0"/>
      </c:catAx>
      <c:valAx>
        <c:axId val="94247415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crossAx val="9424737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Akademik Personel </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Sayfa2!$F$8:$F$11</c:f>
              <c:strCache>
                <c:ptCount val="4"/>
                <c:pt idx="0">
                  <c:v>Profesör</c:v>
                </c:pt>
                <c:pt idx="1">
                  <c:v>Doçent</c:v>
                </c:pt>
                <c:pt idx="2">
                  <c:v>Doktor öğretim üyesi</c:v>
                </c:pt>
                <c:pt idx="3">
                  <c:v>Araştırma Görevlisi</c:v>
                </c:pt>
              </c:strCache>
            </c:strRef>
          </c:cat>
          <c:val>
            <c:numRef>
              <c:f>Sayfa2!$G$8:$G$11</c:f>
              <c:numCache>
                <c:formatCode>General</c:formatCode>
                <c:ptCount val="4"/>
                <c:pt idx="0">
                  <c:v>33</c:v>
                </c:pt>
                <c:pt idx="1">
                  <c:v>41</c:v>
                </c:pt>
                <c:pt idx="2">
                  <c:v>47</c:v>
                </c:pt>
                <c:pt idx="3">
                  <c:v>2</c:v>
                </c:pt>
              </c:numCache>
            </c:numRef>
          </c:val>
          <c:extLst>
            <c:ext xmlns:c16="http://schemas.microsoft.com/office/drawing/2014/chart" uri="{C3380CC4-5D6E-409C-BE32-E72D297353CC}">
              <c16:uniqueId val="{00000000-94F6-4D3E-B9D7-C0FCAE6AEBC9}"/>
            </c:ext>
          </c:extLst>
        </c:ser>
        <c:dLbls>
          <c:showLegendKey val="0"/>
          <c:showVal val="0"/>
          <c:showCatName val="0"/>
          <c:showSerName val="0"/>
          <c:showPercent val="0"/>
          <c:showBubbleSize val="0"/>
        </c:dLbls>
        <c:gapWidth val="100"/>
        <c:overlap val="-24"/>
        <c:axId val="1357689088"/>
        <c:axId val="1357695328"/>
      </c:barChart>
      <c:catAx>
        <c:axId val="13576890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57695328"/>
        <c:crosses val="autoZero"/>
        <c:auto val="1"/>
        <c:lblAlgn val="ctr"/>
        <c:lblOffset val="100"/>
        <c:noMultiLvlLbl val="0"/>
      </c:catAx>
      <c:valAx>
        <c:axId val="1357695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3576890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r>
              <a:rPr lang="tr-TR" sz="2000" b="1" dirty="0"/>
              <a:t>İdari Personel</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65000"/>
                  <a:lumOff val="35000"/>
                </a:schemeClr>
              </a:solidFill>
              <a:effectLst/>
              <a:latin typeface="+mn-lt"/>
              <a:ea typeface="+mn-ea"/>
              <a:cs typeface="+mn-cs"/>
            </a:defRPr>
          </a:pPr>
          <a:endParaRPr lang="tr-TR"/>
        </a:p>
      </c:txPr>
    </c:title>
    <c:autoTitleDeleted val="0"/>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Sayfa2!$L$8:$L$12</c:f>
              <c:strCache>
                <c:ptCount val="5"/>
                <c:pt idx="0">
                  <c:v>Enstitü Sekreteri</c:v>
                </c:pt>
                <c:pt idx="1">
                  <c:v>Şef</c:v>
                </c:pt>
                <c:pt idx="2">
                  <c:v>Bilgisayar İşletmeni</c:v>
                </c:pt>
                <c:pt idx="3">
                  <c:v>Sürekli İşçi</c:v>
                </c:pt>
                <c:pt idx="4">
                  <c:v>Kısmi zamanlı öğrenci</c:v>
                </c:pt>
              </c:strCache>
            </c:strRef>
          </c:cat>
          <c:val>
            <c:numRef>
              <c:f>Sayfa2!$M$8:$M$12</c:f>
              <c:numCache>
                <c:formatCode>General</c:formatCode>
                <c:ptCount val="5"/>
                <c:pt idx="0">
                  <c:v>1</c:v>
                </c:pt>
                <c:pt idx="1">
                  <c:v>2</c:v>
                </c:pt>
                <c:pt idx="2">
                  <c:v>2</c:v>
                </c:pt>
                <c:pt idx="3">
                  <c:v>2</c:v>
                </c:pt>
                <c:pt idx="4">
                  <c:v>2</c:v>
                </c:pt>
              </c:numCache>
            </c:numRef>
          </c:val>
          <c:extLst>
            <c:ext xmlns:c16="http://schemas.microsoft.com/office/drawing/2014/chart" uri="{C3380CC4-5D6E-409C-BE32-E72D297353CC}">
              <c16:uniqueId val="{00000000-ED39-44C8-BB3C-F2314D5B615E}"/>
            </c:ext>
          </c:extLst>
        </c:ser>
        <c:dLbls>
          <c:dLblPos val="inEnd"/>
          <c:showLegendKey val="0"/>
          <c:showVal val="1"/>
          <c:showCatName val="0"/>
          <c:showSerName val="0"/>
          <c:showPercent val="0"/>
          <c:showBubbleSize val="0"/>
        </c:dLbls>
        <c:gapWidth val="41"/>
        <c:axId val="1128952128"/>
        <c:axId val="1128953792"/>
      </c:barChart>
      <c:catAx>
        <c:axId val="1128952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tr-TR"/>
          </a:p>
        </c:txPr>
        <c:crossAx val="1128953792"/>
        <c:crosses val="autoZero"/>
        <c:auto val="1"/>
        <c:lblAlgn val="ctr"/>
        <c:lblOffset val="100"/>
        <c:noMultiLvlLbl val="0"/>
      </c:catAx>
      <c:valAx>
        <c:axId val="1128953792"/>
        <c:scaling>
          <c:orientation val="minMax"/>
        </c:scaling>
        <c:delete val="1"/>
        <c:axPos val="l"/>
        <c:numFmt formatCode="General" sourceLinked="1"/>
        <c:majorTickMark val="none"/>
        <c:minorTickMark val="none"/>
        <c:tickLblPos val="nextTo"/>
        <c:crossAx val="11289521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tr-TR"/>
              <a:t>Doktora Programları</a:t>
            </a:r>
          </a:p>
        </c:rich>
      </c:tx>
      <c:layout>
        <c:manualLayout>
          <c:xMode val="edge"/>
          <c:yMode val="edge"/>
          <c:x val="0.39014566929133859"/>
          <c:y val="2.7777777777777776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Sayfa2!$M$4:$M$13</c:f>
              <c:strCache>
                <c:ptCount val="10"/>
                <c:pt idx="0">
                  <c:v>Fizyoloji </c:v>
                </c:pt>
                <c:pt idx="1">
                  <c:v>Tıbbi Biyokimya</c:v>
                </c:pt>
                <c:pt idx="2">
                  <c:v>Tıbbi Biyoloji</c:v>
                </c:pt>
                <c:pt idx="3">
                  <c:v>Histoloji ve Embriyoloji</c:v>
                </c:pt>
                <c:pt idx="4">
                  <c:v>Anatomi</c:v>
                </c:pt>
                <c:pt idx="5">
                  <c:v>Halk Sağlığı</c:v>
                </c:pt>
                <c:pt idx="6">
                  <c:v>Tıbbi Farmakoloji</c:v>
                </c:pt>
                <c:pt idx="7">
                  <c:v>Biyofizik</c:v>
                </c:pt>
                <c:pt idx="8">
                  <c:v>Sinir Bilimleri (Disiplinlerası)</c:v>
                </c:pt>
                <c:pt idx="9">
                  <c:v>Tıbbi Mikrobiyoloji</c:v>
                </c:pt>
              </c:strCache>
            </c:strRef>
          </c:cat>
          <c:val>
            <c:numRef>
              <c:f>Sayfa2!$N$4:$N$13</c:f>
              <c:numCache>
                <c:formatCode>General</c:formatCode>
                <c:ptCount val="10"/>
                <c:pt idx="0">
                  <c:v>10</c:v>
                </c:pt>
                <c:pt idx="2">
                  <c:v>9</c:v>
                </c:pt>
                <c:pt idx="3">
                  <c:v>2</c:v>
                </c:pt>
                <c:pt idx="4">
                  <c:v>5</c:v>
                </c:pt>
                <c:pt idx="5">
                  <c:v>1</c:v>
                </c:pt>
                <c:pt idx="6">
                  <c:v>12</c:v>
                </c:pt>
                <c:pt idx="8">
                  <c:v>3</c:v>
                </c:pt>
                <c:pt idx="9">
                  <c:v>1</c:v>
                </c:pt>
              </c:numCache>
            </c:numRef>
          </c:val>
          <c:extLst>
            <c:ext xmlns:c16="http://schemas.microsoft.com/office/drawing/2014/chart" uri="{C3380CC4-5D6E-409C-BE32-E72D297353CC}">
              <c16:uniqueId val="{00000000-C9CB-4767-8C4A-30133407540F}"/>
            </c:ext>
          </c:extLst>
        </c:ser>
        <c:dLbls>
          <c:showLegendKey val="0"/>
          <c:showVal val="0"/>
          <c:showCatName val="0"/>
          <c:showSerName val="0"/>
          <c:showPercent val="0"/>
          <c:showBubbleSize val="0"/>
        </c:dLbls>
        <c:gapWidth val="65"/>
        <c:shape val="box"/>
        <c:axId val="950097583"/>
        <c:axId val="950095503"/>
        <c:axId val="0"/>
      </c:bar3DChart>
      <c:catAx>
        <c:axId val="95009758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tr-TR"/>
          </a:p>
        </c:txPr>
        <c:crossAx val="950095503"/>
        <c:crosses val="autoZero"/>
        <c:auto val="1"/>
        <c:lblAlgn val="ctr"/>
        <c:lblOffset val="100"/>
        <c:noMultiLvlLbl val="0"/>
      </c:catAx>
      <c:valAx>
        <c:axId val="95009550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tr-TR"/>
          </a:p>
        </c:txPr>
        <c:crossAx val="950097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a:t>Yüksek lisans programları</a:t>
            </a:r>
          </a:p>
        </c:rich>
      </c:tx>
      <c:layout>
        <c:manualLayout>
          <c:xMode val="edge"/>
          <c:yMode val="edge"/>
          <c:x val="0.26792344706911636"/>
          <c:y val="3.240740740740740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Sayfa4!$B$6:$B$7</c:f>
              <c:strCache>
                <c:ptCount val="2"/>
                <c:pt idx="0">
                  <c:v>Eczacılık Temel Bilimleri</c:v>
                </c:pt>
                <c:pt idx="1">
                  <c:v>İlaç Araştırma ve Geliştirme (Disiplinlerası)</c:v>
                </c:pt>
              </c:strCache>
            </c:strRef>
          </c:cat>
          <c:val>
            <c:numRef>
              <c:f>Sayfa4!$C$6:$C$7</c:f>
              <c:numCache>
                <c:formatCode>General</c:formatCode>
                <c:ptCount val="2"/>
                <c:pt idx="1">
                  <c:v>9</c:v>
                </c:pt>
              </c:numCache>
            </c:numRef>
          </c:val>
          <c:extLst>
            <c:ext xmlns:c16="http://schemas.microsoft.com/office/drawing/2014/chart" uri="{C3380CC4-5D6E-409C-BE32-E72D297353CC}">
              <c16:uniqueId val="{00000000-C3EE-43C9-AA35-A4097C3B45D0}"/>
            </c:ext>
          </c:extLst>
        </c:ser>
        <c:dLbls>
          <c:showLegendKey val="0"/>
          <c:showVal val="0"/>
          <c:showCatName val="0"/>
          <c:showSerName val="0"/>
          <c:showPercent val="0"/>
          <c:showBubbleSize val="0"/>
        </c:dLbls>
        <c:gapWidth val="65"/>
        <c:shape val="box"/>
        <c:axId val="950100495"/>
        <c:axId val="950098831"/>
        <c:axId val="0"/>
      </c:bar3DChart>
      <c:catAx>
        <c:axId val="950100495"/>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tx1"/>
                </a:solidFill>
                <a:latin typeface="+mn-lt"/>
                <a:ea typeface="+mn-ea"/>
                <a:cs typeface="+mn-cs"/>
              </a:defRPr>
            </a:pPr>
            <a:endParaRPr lang="tr-TR"/>
          </a:p>
        </c:txPr>
        <c:crossAx val="950098831"/>
        <c:crosses val="autoZero"/>
        <c:auto val="1"/>
        <c:lblAlgn val="ctr"/>
        <c:lblOffset val="100"/>
        <c:noMultiLvlLbl val="0"/>
      </c:catAx>
      <c:valAx>
        <c:axId val="95009883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tr-TR"/>
          </a:p>
        </c:txPr>
        <c:crossAx val="950100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2495971128608924"/>
          <c:y val="4.345277057903153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Sayfa5!$D$6</c:f>
              <c:strCache>
                <c:ptCount val="1"/>
                <c:pt idx="0">
                  <c:v>Egzersiz ve Spor Bilimleri</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dk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Sayfa5!$E$5:$F$5</c:f>
              <c:strCache>
                <c:ptCount val="2"/>
                <c:pt idx="0">
                  <c:v>Yüksek Lisans</c:v>
                </c:pt>
                <c:pt idx="1">
                  <c:v>Doktora</c:v>
                </c:pt>
              </c:strCache>
            </c:strRef>
          </c:cat>
          <c:val>
            <c:numRef>
              <c:f>Sayfa5!$E$6:$F$6</c:f>
              <c:numCache>
                <c:formatCode>General</c:formatCode>
                <c:ptCount val="2"/>
                <c:pt idx="0">
                  <c:v>33</c:v>
                </c:pt>
                <c:pt idx="1">
                  <c:v>9</c:v>
                </c:pt>
              </c:numCache>
            </c:numRef>
          </c:val>
          <c:extLst>
            <c:ext xmlns:c16="http://schemas.microsoft.com/office/drawing/2014/chart" uri="{C3380CC4-5D6E-409C-BE32-E72D297353CC}">
              <c16:uniqueId val="{00000000-5630-45DE-90DD-FCA592C20D6F}"/>
            </c:ext>
          </c:extLst>
        </c:ser>
        <c:dLbls>
          <c:showLegendKey val="0"/>
          <c:showVal val="1"/>
          <c:showCatName val="0"/>
          <c:showSerName val="0"/>
          <c:showPercent val="0"/>
          <c:showBubbleSize val="0"/>
        </c:dLbls>
        <c:gapWidth val="65"/>
        <c:shape val="box"/>
        <c:axId val="942395983"/>
        <c:axId val="942393071"/>
        <c:axId val="953183359"/>
      </c:bar3DChart>
      <c:catAx>
        <c:axId val="94239598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0" i="0" u="none" strike="noStrike" kern="1200" cap="all" baseline="0">
                <a:solidFill>
                  <a:schemeClr val="dk1">
                    <a:lumMod val="75000"/>
                    <a:lumOff val="25000"/>
                  </a:schemeClr>
                </a:solidFill>
                <a:latin typeface="+mn-lt"/>
                <a:ea typeface="+mn-ea"/>
                <a:cs typeface="+mn-cs"/>
              </a:defRPr>
            </a:pPr>
            <a:endParaRPr lang="tr-TR"/>
          </a:p>
        </c:txPr>
        <c:crossAx val="942393071"/>
        <c:crosses val="autoZero"/>
        <c:auto val="1"/>
        <c:lblAlgn val="ctr"/>
        <c:lblOffset val="100"/>
        <c:noMultiLvlLbl val="0"/>
      </c:catAx>
      <c:valAx>
        <c:axId val="942393071"/>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tr-TR"/>
          </a:p>
        </c:txPr>
        <c:crossAx val="942395983"/>
        <c:crosses val="autoZero"/>
        <c:crossBetween val="between"/>
      </c:valAx>
      <c:serAx>
        <c:axId val="953183359"/>
        <c:scaling>
          <c:orientation val="minMax"/>
        </c:scaling>
        <c:delete val="1"/>
        <c:axPos val="b"/>
        <c:majorTickMark val="none"/>
        <c:minorTickMark val="none"/>
        <c:tickLblPos val="nextTo"/>
        <c:crossAx val="942393071"/>
        <c:crosses val="autoZero"/>
      </c:ser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dirty="0"/>
              <a:t>Doktora Programları</a:t>
            </a:r>
          </a:p>
        </c:rich>
      </c:tx>
      <c:layout>
        <c:manualLayout>
          <c:xMode val="edge"/>
          <c:yMode val="edge"/>
          <c:x val="0.39014566929133859"/>
          <c:y val="3.240740740740740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0515429029028365"/>
          <c:y val="0.14049242424242425"/>
          <c:w val="0.76706792045390215"/>
          <c:h val="0.4129915294679074"/>
        </c:manualLayout>
      </c:layout>
      <c:bar3DChart>
        <c:barDir val="col"/>
        <c:grouping val="clustered"/>
        <c:varyColors val="0"/>
        <c:ser>
          <c:idx val="0"/>
          <c:order val="0"/>
          <c:spPr>
            <a:solidFill>
              <a:schemeClr val="accent6">
                <a:alpha val="85000"/>
              </a:schemeClr>
            </a:solidFill>
            <a:ln w="9525" cap="flat" cmpd="sng" algn="ctr">
              <a:solidFill>
                <a:schemeClr val="accent6">
                  <a:lumMod val="75000"/>
                </a:schemeClr>
              </a:solidFill>
              <a:round/>
            </a:ln>
            <a:effectLst/>
            <a:sp3d contourW="9525">
              <a:contourClr>
                <a:schemeClr val="accent6">
                  <a:lumMod val="75000"/>
                </a:schemeClr>
              </a:contourClr>
            </a:sp3d>
          </c:spPr>
          <c:invertIfNegative val="0"/>
          <c:cat>
            <c:strRef>
              <c:f>Sayfa3!$B$4:$B$11</c:f>
              <c:strCache>
                <c:ptCount val="8"/>
                <c:pt idx="0">
                  <c:v>Ağız, Diş ve Çene Hastalıkları Cerrahisi</c:v>
                </c:pt>
                <c:pt idx="1">
                  <c:v>Restoratif Diş Tedavisi</c:v>
                </c:pt>
                <c:pt idx="2">
                  <c:v>Pedodonti</c:v>
                </c:pt>
                <c:pt idx="3">
                  <c:v>Periodontoloji</c:v>
                </c:pt>
                <c:pt idx="4">
                  <c:v>Protetik Diş Tedavisi</c:v>
                </c:pt>
                <c:pt idx="5">
                  <c:v>Ortodonti</c:v>
                </c:pt>
                <c:pt idx="6">
                  <c:v>Endodonti</c:v>
                </c:pt>
                <c:pt idx="7">
                  <c:v>Ağız, Diş ve Çene Radyolojisi</c:v>
                </c:pt>
              </c:strCache>
            </c:strRef>
          </c:cat>
          <c:val>
            <c:numRef>
              <c:f>Sayfa3!$C$4:$C$11</c:f>
              <c:numCache>
                <c:formatCode>General</c:formatCode>
                <c:ptCount val="8"/>
                <c:pt idx="2">
                  <c:v>7</c:v>
                </c:pt>
                <c:pt idx="3">
                  <c:v>10</c:v>
                </c:pt>
                <c:pt idx="4">
                  <c:v>11</c:v>
                </c:pt>
                <c:pt idx="5">
                  <c:v>3</c:v>
                </c:pt>
                <c:pt idx="7">
                  <c:v>2</c:v>
                </c:pt>
              </c:numCache>
            </c:numRef>
          </c:val>
          <c:extLst>
            <c:ext xmlns:c16="http://schemas.microsoft.com/office/drawing/2014/chart" uri="{C3380CC4-5D6E-409C-BE32-E72D297353CC}">
              <c16:uniqueId val="{00000000-AAAB-473C-9894-9D0520CFE348}"/>
            </c:ext>
          </c:extLst>
        </c:ser>
        <c:dLbls>
          <c:showLegendKey val="0"/>
          <c:showVal val="0"/>
          <c:showCatName val="0"/>
          <c:showSerName val="0"/>
          <c:showPercent val="0"/>
          <c:showBubbleSize val="0"/>
        </c:dLbls>
        <c:gapWidth val="65"/>
        <c:shape val="box"/>
        <c:axId val="952079167"/>
        <c:axId val="952077503"/>
        <c:axId val="0"/>
      </c:bar3DChart>
      <c:catAx>
        <c:axId val="95207916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tr-TR"/>
          </a:p>
        </c:txPr>
        <c:crossAx val="952077503"/>
        <c:crosses val="autoZero"/>
        <c:auto val="1"/>
        <c:lblAlgn val="ctr"/>
        <c:lblOffset val="100"/>
        <c:noMultiLvlLbl val="0"/>
      </c:catAx>
      <c:valAx>
        <c:axId val="952077503"/>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crossAx val="952079167"/>
        <c:crosses val="autoZero"/>
        <c:crossBetween val="between"/>
        <c:majorUnit val="3"/>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tr-TR"/>
              <a:t>Yüksek Lisans Programları</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Sayfa6!$B$5:$B$10</c:f>
              <c:strCache>
                <c:ptCount val="6"/>
                <c:pt idx="0">
                  <c:v>Cerrahi Hemşireliği</c:v>
                </c:pt>
                <c:pt idx="1">
                  <c:v>Fizyoterapi ve Rehabilitasyon </c:v>
                </c:pt>
                <c:pt idx="2">
                  <c:v>Doğum ve Kadın Hastalıkları Hemşireliği</c:v>
                </c:pt>
                <c:pt idx="3">
                  <c:v>İç Hastalıkları Hemşireliği</c:v>
                </c:pt>
                <c:pt idx="4">
                  <c:v>Hemşirelik Esasları</c:v>
                </c:pt>
                <c:pt idx="5">
                  <c:v>Halk Sağlığı Hemşireliği</c:v>
                </c:pt>
              </c:strCache>
            </c:strRef>
          </c:cat>
          <c:val>
            <c:numRef>
              <c:f>Sayfa6!$C$5:$C$10</c:f>
              <c:numCache>
                <c:formatCode>General</c:formatCode>
                <c:ptCount val="6"/>
                <c:pt idx="1">
                  <c:v>14</c:v>
                </c:pt>
                <c:pt idx="2">
                  <c:v>6</c:v>
                </c:pt>
                <c:pt idx="3">
                  <c:v>15</c:v>
                </c:pt>
                <c:pt idx="4">
                  <c:v>8</c:v>
                </c:pt>
              </c:numCache>
            </c:numRef>
          </c:val>
          <c:extLst>
            <c:ext xmlns:c16="http://schemas.microsoft.com/office/drawing/2014/chart" uri="{C3380CC4-5D6E-409C-BE32-E72D297353CC}">
              <c16:uniqueId val="{00000000-BFD6-4CC6-AC10-CEFA849C2F67}"/>
            </c:ext>
          </c:extLst>
        </c:ser>
        <c:dLbls>
          <c:showLegendKey val="0"/>
          <c:showVal val="0"/>
          <c:showCatName val="0"/>
          <c:showSerName val="0"/>
          <c:showPercent val="0"/>
          <c:showBubbleSize val="0"/>
        </c:dLbls>
        <c:gapWidth val="65"/>
        <c:shape val="box"/>
        <c:axId val="960945103"/>
        <c:axId val="960945519"/>
        <c:axId val="0"/>
      </c:bar3DChart>
      <c:catAx>
        <c:axId val="960945103"/>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800" b="0" i="0" u="none" strike="noStrike" kern="1200" cap="all" baseline="0">
                <a:solidFill>
                  <a:schemeClr val="dk1">
                    <a:lumMod val="75000"/>
                    <a:lumOff val="25000"/>
                  </a:schemeClr>
                </a:solidFill>
                <a:latin typeface="+mn-lt"/>
                <a:ea typeface="+mn-ea"/>
                <a:cs typeface="+mn-cs"/>
              </a:defRPr>
            </a:pPr>
            <a:endParaRPr lang="tr-TR"/>
          </a:p>
        </c:txPr>
        <c:crossAx val="960945519"/>
        <c:crosses val="autoZero"/>
        <c:auto val="1"/>
        <c:lblAlgn val="ctr"/>
        <c:lblOffset val="100"/>
        <c:noMultiLvlLbl val="0"/>
      </c:catAx>
      <c:valAx>
        <c:axId val="96094551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tr-TR"/>
          </a:p>
        </c:txPr>
        <c:crossAx val="960945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tr-TR"/>
              <a:t>Doktora Programları</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tr-TR"/>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4">
                <a:alpha val="85000"/>
              </a:schemeClr>
            </a:solidFill>
            <a:ln w="9525" cap="flat" cmpd="sng" algn="ctr">
              <a:solidFill>
                <a:schemeClr val="accent4">
                  <a:lumMod val="75000"/>
                </a:schemeClr>
              </a:solidFill>
              <a:round/>
            </a:ln>
            <a:effectLst/>
            <a:sp3d contourW="9525">
              <a:contourClr>
                <a:schemeClr val="accent4">
                  <a:lumMod val="75000"/>
                </a:schemeClr>
              </a:contourClr>
            </a:sp3d>
          </c:spPr>
          <c:invertIfNegative val="0"/>
          <c:cat>
            <c:strRef>
              <c:f>Sayfa6!$B$18:$B$19</c:f>
              <c:strCache>
                <c:ptCount val="2"/>
                <c:pt idx="0">
                  <c:v>Fizyoterapi ve Rehabilitasyon </c:v>
                </c:pt>
                <c:pt idx="1">
                  <c:v>Doğum ve Kadın Hastalıkları Hemşireliği</c:v>
                </c:pt>
              </c:strCache>
            </c:strRef>
          </c:cat>
          <c:val>
            <c:numRef>
              <c:f>Sayfa6!$C$18:$C$19</c:f>
              <c:numCache>
                <c:formatCode>General</c:formatCode>
                <c:ptCount val="2"/>
                <c:pt idx="0">
                  <c:v>14</c:v>
                </c:pt>
                <c:pt idx="1">
                  <c:v>4</c:v>
                </c:pt>
              </c:numCache>
            </c:numRef>
          </c:val>
          <c:extLst>
            <c:ext xmlns:c16="http://schemas.microsoft.com/office/drawing/2014/chart" uri="{C3380CC4-5D6E-409C-BE32-E72D297353CC}">
              <c16:uniqueId val="{00000000-E03F-43AA-AC73-C7103EC21219}"/>
            </c:ext>
          </c:extLst>
        </c:ser>
        <c:dLbls>
          <c:showLegendKey val="0"/>
          <c:showVal val="0"/>
          <c:showCatName val="0"/>
          <c:showSerName val="0"/>
          <c:showPercent val="0"/>
          <c:showBubbleSize val="0"/>
        </c:dLbls>
        <c:gapWidth val="65"/>
        <c:shape val="box"/>
        <c:axId val="961971631"/>
        <c:axId val="961970799"/>
        <c:axId val="0"/>
      </c:bar3DChart>
      <c:catAx>
        <c:axId val="961971631"/>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tr-TR"/>
          </a:p>
        </c:txPr>
        <c:crossAx val="961970799"/>
        <c:crosses val="autoZero"/>
        <c:auto val="1"/>
        <c:lblAlgn val="ctr"/>
        <c:lblOffset val="100"/>
        <c:noMultiLvlLbl val="0"/>
      </c:catAx>
      <c:valAx>
        <c:axId val="961970799"/>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crossAx val="961971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YÖK 100/2000 DOKTORA PROGRAMI</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Sayfa7!$D$7:$D$10</c:f>
              <c:strCache>
                <c:ptCount val="4"/>
                <c:pt idx="0">
                  <c:v>Histoloji ve Embriyoloji</c:v>
                </c:pt>
                <c:pt idx="1">
                  <c:v>Tıbbi Biyoloji</c:v>
                </c:pt>
                <c:pt idx="2">
                  <c:v>Tıbbi Farmakoloji</c:v>
                </c:pt>
                <c:pt idx="3">
                  <c:v>Sinir Bilimleri</c:v>
                </c:pt>
              </c:strCache>
            </c:strRef>
          </c:cat>
          <c:val>
            <c:numRef>
              <c:f>Sayfa7!$E$7:$E$10</c:f>
              <c:numCache>
                <c:formatCode>General</c:formatCode>
                <c:ptCount val="4"/>
                <c:pt idx="0">
                  <c:v>2</c:v>
                </c:pt>
                <c:pt idx="1">
                  <c:v>3</c:v>
                </c:pt>
                <c:pt idx="2">
                  <c:v>2</c:v>
                </c:pt>
              </c:numCache>
            </c:numRef>
          </c:val>
          <c:extLst>
            <c:ext xmlns:c16="http://schemas.microsoft.com/office/drawing/2014/chart" uri="{C3380CC4-5D6E-409C-BE32-E72D297353CC}">
              <c16:uniqueId val="{00000000-671A-490F-8ADC-8FC1727B6D7A}"/>
            </c:ext>
          </c:extLst>
        </c:ser>
        <c:dLbls>
          <c:showLegendKey val="0"/>
          <c:showVal val="1"/>
          <c:showCatName val="0"/>
          <c:showSerName val="0"/>
          <c:showPercent val="0"/>
          <c:showBubbleSize val="0"/>
        </c:dLbls>
        <c:gapWidth val="150"/>
        <c:shape val="box"/>
        <c:axId val="988267455"/>
        <c:axId val="988268287"/>
        <c:axId val="0"/>
      </c:bar3DChart>
      <c:catAx>
        <c:axId val="988267455"/>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88268287"/>
        <c:crosses val="autoZero"/>
        <c:auto val="1"/>
        <c:lblAlgn val="ctr"/>
        <c:lblOffset val="100"/>
        <c:noMultiLvlLbl val="0"/>
      </c:catAx>
      <c:valAx>
        <c:axId val="988268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9882674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withinLinearReversed" id="22">
  <a:schemeClr val="accent2"/>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tx1"/>
    </cs:fontRef>
    <cs:spPr>
      <a:sp3d/>
    </cs:spPr>
  </cs:wall>
</cs:chartStyle>
</file>

<file path=ppt/charts/style1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A0E4C-0497-420A-A94C-685792910314}"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tr-TR"/>
        </a:p>
      </dgm:t>
    </dgm:pt>
    <dgm:pt modelId="{909C6C81-5E59-45DE-BF55-D10168325E0D}">
      <dgm:prSet phldrT="[Metin]"/>
      <dgm:spPr/>
      <dgm:t>
        <a:bodyPr/>
        <a:lstStyle/>
        <a:p>
          <a:r>
            <a:rPr lang="tr-TR" dirty="0"/>
            <a:t>Önlem Al</a:t>
          </a:r>
        </a:p>
      </dgm:t>
    </dgm:pt>
    <dgm:pt modelId="{0A608062-9B85-4620-80FE-A9826E4DD922}" type="parTrans" cxnId="{3C2D88C0-2114-4425-8152-386F37920344}">
      <dgm:prSet/>
      <dgm:spPr/>
      <dgm:t>
        <a:bodyPr/>
        <a:lstStyle/>
        <a:p>
          <a:endParaRPr lang="tr-TR"/>
        </a:p>
      </dgm:t>
    </dgm:pt>
    <dgm:pt modelId="{5BE8CDB4-863D-4D0A-A4EF-608C64A73AF1}" type="sibTrans" cxnId="{3C2D88C0-2114-4425-8152-386F37920344}">
      <dgm:prSet/>
      <dgm:spPr/>
      <dgm:t>
        <a:bodyPr/>
        <a:lstStyle/>
        <a:p>
          <a:endParaRPr lang="tr-TR"/>
        </a:p>
      </dgm:t>
    </dgm:pt>
    <dgm:pt modelId="{1E1778BA-924B-491B-980C-7B681AF7A2A2}">
      <dgm:prSet phldrT="[Metin]" custT="1"/>
      <dgm:spPr/>
      <dgm:t>
        <a:bodyPr/>
        <a:lstStyle/>
        <a:p>
          <a:r>
            <a:rPr lang="tr-TR" sz="1600">
              <a:latin typeface="+mj-lt"/>
            </a:rPr>
            <a:t>Öğrencilerin sözlü geri  bildirimleri doğrultusunda dersin faydalı olduğuna kanaat getirildi.</a:t>
          </a:r>
          <a:endParaRPr lang="tr-TR" sz="1600" dirty="0">
            <a:latin typeface="+mj-lt"/>
          </a:endParaRPr>
        </a:p>
      </dgm:t>
    </dgm:pt>
    <dgm:pt modelId="{5618D44E-80E4-4C48-8559-8AC2AD8A3442}" type="parTrans" cxnId="{43EF7C3A-1F53-4D4E-BC89-B70CF154F3FC}">
      <dgm:prSet/>
      <dgm:spPr/>
      <dgm:t>
        <a:bodyPr/>
        <a:lstStyle/>
        <a:p>
          <a:endParaRPr lang="tr-TR"/>
        </a:p>
      </dgm:t>
    </dgm:pt>
    <dgm:pt modelId="{3ADBA619-8BC9-48E9-B8F9-C4AF178E3940}" type="sibTrans" cxnId="{43EF7C3A-1F53-4D4E-BC89-B70CF154F3FC}">
      <dgm:prSet/>
      <dgm:spPr/>
      <dgm:t>
        <a:bodyPr/>
        <a:lstStyle/>
        <a:p>
          <a:endParaRPr lang="tr-TR"/>
        </a:p>
      </dgm:t>
    </dgm:pt>
    <dgm:pt modelId="{E93C241D-D162-4C0C-B7E1-EC91039DA59C}">
      <dgm:prSet phldrT="[Metin]"/>
      <dgm:spPr/>
      <dgm:t>
        <a:bodyPr/>
        <a:lstStyle/>
        <a:p>
          <a:r>
            <a:rPr lang="tr-TR" dirty="0"/>
            <a:t>Planla</a:t>
          </a:r>
        </a:p>
      </dgm:t>
    </dgm:pt>
    <dgm:pt modelId="{E10F3A36-AB9C-41ED-988F-331739410BB7}" type="parTrans" cxnId="{4B58C212-5E08-4497-9E14-97B57B53C625}">
      <dgm:prSet/>
      <dgm:spPr/>
      <dgm:t>
        <a:bodyPr/>
        <a:lstStyle/>
        <a:p>
          <a:endParaRPr lang="tr-TR"/>
        </a:p>
      </dgm:t>
    </dgm:pt>
    <dgm:pt modelId="{DAC68325-A095-4BCC-BE35-37EA38112BD6}" type="sibTrans" cxnId="{4B58C212-5E08-4497-9E14-97B57B53C625}">
      <dgm:prSet/>
      <dgm:spPr/>
      <dgm:t>
        <a:bodyPr/>
        <a:lstStyle/>
        <a:p>
          <a:endParaRPr lang="tr-TR"/>
        </a:p>
      </dgm:t>
    </dgm:pt>
    <dgm:pt modelId="{ABFDA1FC-404D-4494-9831-F71C41F45F13}">
      <dgm:prSet phldrT="[Metin]" custT="1"/>
      <dgm:spPr/>
      <dgm:t>
        <a:bodyPr/>
        <a:lstStyle/>
        <a:p>
          <a:pPr algn="r"/>
          <a:r>
            <a:rPr lang="tr-TR" sz="1600" dirty="0">
              <a:latin typeface="+mj-lt"/>
            </a:rPr>
            <a:t>Öğrencilerden gelen geri bildirimlerde </a:t>
          </a:r>
          <a:r>
            <a:rPr lang="tr-TR" sz="1600" b="1" dirty="0">
              <a:latin typeface="+mj-lt"/>
            </a:rPr>
            <a:t>(bir önceki slayttaki anket) </a:t>
          </a:r>
          <a:r>
            <a:rPr lang="tr-TR" sz="1600" dirty="0">
              <a:latin typeface="+mj-lt"/>
            </a:rPr>
            <a:t>sunum ve bilişim teknikleri ile ilgili eğitim talebi oldu.</a:t>
          </a:r>
        </a:p>
      </dgm:t>
    </dgm:pt>
    <dgm:pt modelId="{CCA1FB67-DE51-463B-882B-81CDD18688D9}" type="parTrans" cxnId="{15BFA948-A26B-42DA-81B0-D086F10BBC73}">
      <dgm:prSet/>
      <dgm:spPr/>
      <dgm:t>
        <a:bodyPr/>
        <a:lstStyle/>
        <a:p>
          <a:endParaRPr lang="tr-TR"/>
        </a:p>
      </dgm:t>
    </dgm:pt>
    <dgm:pt modelId="{ECD6F45C-840C-4981-B7A1-B75498FADDD6}" type="sibTrans" cxnId="{15BFA948-A26B-42DA-81B0-D086F10BBC73}">
      <dgm:prSet/>
      <dgm:spPr/>
      <dgm:t>
        <a:bodyPr/>
        <a:lstStyle/>
        <a:p>
          <a:endParaRPr lang="tr-TR"/>
        </a:p>
      </dgm:t>
    </dgm:pt>
    <dgm:pt modelId="{D7FE5B3A-5569-4936-9843-3EDAF340C2FB}">
      <dgm:prSet phldrT="[Metin]"/>
      <dgm:spPr/>
      <dgm:t>
        <a:bodyPr/>
        <a:lstStyle/>
        <a:p>
          <a:r>
            <a:rPr lang="tr-TR" dirty="0"/>
            <a:t>Uygula</a:t>
          </a:r>
        </a:p>
      </dgm:t>
    </dgm:pt>
    <dgm:pt modelId="{F3EE68C8-BCD6-4F35-A22A-EF54D67962BD}" type="parTrans" cxnId="{39EB6F96-E180-4F1E-8121-5BA1A266C162}">
      <dgm:prSet/>
      <dgm:spPr/>
      <dgm:t>
        <a:bodyPr/>
        <a:lstStyle/>
        <a:p>
          <a:endParaRPr lang="tr-TR"/>
        </a:p>
      </dgm:t>
    </dgm:pt>
    <dgm:pt modelId="{4977A8A5-5AE2-4398-BCCA-787E91E7E240}" type="sibTrans" cxnId="{39EB6F96-E180-4F1E-8121-5BA1A266C162}">
      <dgm:prSet/>
      <dgm:spPr/>
      <dgm:t>
        <a:bodyPr/>
        <a:lstStyle/>
        <a:p>
          <a:endParaRPr lang="tr-TR"/>
        </a:p>
      </dgm:t>
    </dgm:pt>
    <dgm:pt modelId="{091F038C-756D-44EF-BE28-807DE28E81BB}">
      <dgm:prSet phldrT="[Metin]" custT="1"/>
      <dgm:spPr/>
      <dgm:t>
        <a:bodyPr/>
        <a:lstStyle/>
        <a:p>
          <a:pPr algn="r"/>
          <a:r>
            <a:rPr lang="tr-TR" sz="1600" dirty="0">
              <a:solidFill>
                <a:schemeClr val="tx1"/>
              </a:solidFill>
              <a:latin typeface="+mj-lt"/>
            </a:rPr>
            <a:t>Eğitim programına «Akademik Eğitim Becerileri» «Bilimsel Araştırmada Yardımcı Bilişim Araçları» dersleri eklendi.</a:t>
          </a:r>
        </a:p>
      </dgm:t>
    </dgm:pt>
    <dgm:pt modelId="{5F5F4AF5-A73E-4639-AD63-C56DF4CE16F8}" type="parTrans" cxnId="{AF9D30ED-73CE-404C-B423-4C31B5F94F70}">
      <dgm:prSet/>
      <dgm:spPr/>
      <dgm:t>
        <a:bodyPr/>
        <a:lstStyle/>
        <a:p>
          <a:endParaRPr lang="tr-TR"/>
        </a:p>
      </dgm:t>
    </dgm:pt>
    <dgm:pt modelId="{E673E215-5ED8-4616-9542-58C3310DD776}" type="sibTrans" cxnId="{AF9D30ED-73CE-404C-B423-4C31B5F94F70}">
      <dgm:prSet/>
      <dgm:spPr/>
      <dgm:t>
        <a:bodyPr/>
        <a:lstStyle/>
        <a:p>
          <a:endParaRPr lang="tr-TR"/>
        </a:p>
      </dgm:t>
    </dgm:pt>
    <dgm:pt modelId="{9500056C-DD91-4C98-B402-BAC757C13991}">
      <dgm:prSet phldrT="[Metin]"/>
      <dgm:spPr/>
      <dgm:t>
        <a:bodyPr/>
        <a:lstStyle/>
        <a:p>
          <a:r>
            <a:rPr lang="tr-TR" dirty="0"/>
            <a:t>Kontrol Et</a:t>
          </a:r>
        </a:p>
      </dgm:t>
    </dgm:pt>
    <dgm:pt modelId="{FC66B069-4F91-42D6-B895-82647AE923AE}" type="parTrans" cxnId="{64C2A87D-F536-4837-A01A-4F0F352C5D4E}">
      <dgm:prSet/>
      <dgm:spPr/>
      <dgm:t>
        <a:bodyPr/>
        <a:lstStyle/>
        <a:p>
          <a:endParaRPr lang="tr-TR"/>
        </a:p>
      </dgm:t>
    </dgm:pt>
    <dgm:pt modelId="{539F59B5-3CD3-41E1-89EB-8D569BE6686E}" type="sibTrans" cxnId="{64C2A87D-F536-4837-A01A-4F0F352C5D4E}">
      <dgm:prSet/>
      <dgm:spPr/>
      <dgm:t>
        <a:bodyPr/>
        <a:lstStyle/>
        <a:p>
          <a:endParaRPr lang="tr-TR"/>
        </a:p>
      </dgm:t>
    </dgm:pt>
    <dgm:pt modelId="{D9DD325F-6A4B-48B4-ADC5-1BA692A63AE4}">
      <dgm:prSet phldrT="[Metin]" custT="1"/>
      <dgm:spPr/>
      <dgm:t>
        <a:bodyPr/>
        <a:lstStyle/>
        <a:p>
          <a:r>
            <a:rPr lang="tr-TR" sz="1600" dirty="0">
              <a:solidFill>
                <a:schemeClr val="tx1"/>
              </a:solidFill>
              <a:latin typeface="+mj-lt"/>
            </a:rPr>
            <a:t>2021-2022 Eğitim Öğretim yılı boyunca öğrenciler dersi aldı. </a:t>
          </a:r>
          <a:r>
            <a:rPr lang="tr-TR" sz="1600" b="0" dirty="0">
              <a:solidFill>
                <a:schemeClr val="tx1"/>
              </a:solidFill>
              <a:latin typeface="+mj-lt"/>
            </a:rPr>
            <a:t>Öğrencilerden sözlü geri bildirimler alındı.</a:t>
          </a:r>
        </a:p>
      </dgm:t>
    </dgm:pt>
    <dgm:pt modelId="{438E65F6-0A59-481F-8001-730FB70C9FE9}" type="parTrans" cxnId="{78ADC4B1-6B8B-4B0D-84B9-06B5454DB285}">
      <dgm:prSet/>
      <dgm:spPr/>
      <dgm:t>
        <a:bodyPr/>
        <a:lstStyle/>
        <a:p>
          <a:endParaRPr lang="tr-TR"/>
        </a:p>
      </dgm:t>
    </dgm:pt>
    <dgm:pt modelId="{C9702291-3F0B-4792-B935-F7711D604B84}" type="sibTrans" cxnId="{78ADC4B1-6B8B-4B0D-84B9-06B5454DB285}">
      <dgm:prSet/>
      <dgm:spPr/>
      <dgm:t>
        <a:bodyPr/>
        <a:lstStyle/>
        <a:p>
          <a:endParaRPr lang="tr-TR"/>
        </a:p>
      </dgm:t>
    </dgm:pt>
    <dgm:pt modelId="{CDF9F4F4-4D85-43E5-8616-DE27CA889393}">
      <dgm:prSet phldrT="[Metin]" custT="1"/>
      <dgm:spPr/>
      <dgm:t>
        <a:bodyPr/>
        <a:lstStyle/>
        <a:p>
          <a:pPr algn="l"/>
          <a:endParaRPr lang="tr-TR" sz="1050" dirty="0">
            <a:latin typeface="+mj-lt"/>
          </a:endParaRPr>
        </a:p>
      </dgm:t>
    </dgm:pt>
    <dgm:pt modelId="{91583ED5-62B1-499C-89BA-C3E3F4B01639}" type="parTrans" cxnId="{C6707322-2197-4348-B01C-6F9A1EBA1FFE}">
      <dgm:prSet/>
      <dgm:spPr/>
      <dgm:t>
        <a:bodyPr/>
        <a:lstStyle/>
        <a:p>
          <a:endParaRPr lang="tr-TR"/>
        </a:p>
      </dgm:t>
    </dgm:pt>
    <dgm:pt modelId="{8BCA4F85-314D-4605-A723-70FCAE1E2F23}" type="sibTrans" cxnId="{C6707322-2197-4348-B01C-6F9A1EBA1FFE}">
      <dgm:prSet/>
      <dgm:spPr/>
      <dgm:t>
        <a:bodyPr/>
        <a:lstStyle/>
        <a:p>
          <a:endParaRPr lang="tr-TR"/>
        </a:p>
      </dgm:t>
    </dgm:pt>
    <dgm:pt modelId="{E7CD1817-43FF-4321-89D2-52C85A2A33C7}">
      <dgm:prSet phldrT="[Metin]" custT="1"/>
      <dgm:spPr/>
      <dgm:t>
        <a:bodyPr/>
        <a:lstStyle/>
        <a:p>
          <a:endParaRPr lang="tr-TR" sz="1600" dirty="0">
            <a:latin typeface="+mj-lt"/>
          </a:endParaRPr>
        </a:p>
      </dgm:t>
    </dgm:pt>
    <dgm:pt modelId="{7995CA76-725B-496D-9F96-0E56120567B2}" type="parTrans" cxnId="{3598F4BA-BEC4-4D88-9E45-A68FCC693AB9}">
      <dgm:prSet/>
      <dgm:spPr/>
      <dgm:t>
        <a:bodyPr/>
        <a:lstStyle/>
        <a:p>
          <a:endParaRPr lang="tr-TR"/>
        </a:p>
      </dgm:t>
    </dgm:pt>
    <dgm:pt modelId="{C65FCA12-F3DF-442C-A801-D93CA6FDE9FA}" type="sibTrans" cxnId="{3598F4BA-BEC4-4D88-9E45-A68FCC693AB9}">
      <dgm:prSet/>
      <dgm:spPr/>
      <dgm:t>
        <a:bodyPr/>
        <a:lstStyle/>
        <a:p>
          <a:endParaRPr lang="tr-TR"/>
        </a:p>
      </dgm:t>
    </dgm:pt>
    <dgm:pt modelId="{BC2851EF-1F17-40ED-9CD8-BF597E48EE7A}" type="pres">
      <dgm:prSet presAssocID="{121A0E4C-0497-420A-A94C-685792910314}" presName="cycleMatrixDiagram" presStyleCnt="0">
        <dgm:presLayoutVars>
          <dgm:chMax val="1"/>
          <dgm:dir/>
          <dgm:animLvl val="lvl"/>
          <dgm:resizeHandles val="exact"/>
        </dgm:presLayoutVars>
      </dgm:prSet>
      <dgm:spPr/>
    </dgm:pt>
    <dgm:pt modelId="{99284FCF-433B-4EB0-BA0A-5DADBC68EA44}" type="pres">
      <dgm:prSet presAssocID="{121A0E4C-0497-420A-A94C-685792910314}" presName="children" presStyleCnt="0"/>
      <dgm:spPr/>
    </dgm:pt>
    <dgm:pt modelId="{4BE4B950-505A-4C65-A1DA-59F9E8C08661}" type="pres">
      <dgm:prSet presAssocID="{121A0E4C-0497-420A-A94C-685792910314}" presName="child1group" presStyleCnt="0"/>
      <dgm:spPr/>
    </dgm:pt>
    <dgm:pt modelId="{571D84B1-D05A-4CB4-89A5-F7333FF42302}" type="pres">
      <dgm:prSet presAssocID="{121A0E4C-0497-420A-A94C-685792910314}" presName="child1" presStyleLbl="bgAcc1" presStyleIdx="0" presStyleCnt="4" custScaleX="176770" custLinFactNeighborX="-37253" custLinFactNeighborY="36990"/>
      <dgm:spPr/>
    </dgm:pt>
    <dgm:pt modelId="{52C6DB27-E416-445D-BBF9-3BF59C2A6022}" type="pres">
      <dgm:prSet presAssocID="{121A0E4C-0497-420A-A94C-685792910314}" presName="child1Text" presStyleLbl="bgAcc1" presStyleIdx="0" presStyleCnt="4">
        <dgm:presLayoutVars>
          <dgm:bulletEnabled val="1"/>
        </dgm:presLayoutVars>
      </dgm:prSet>
      <dgm:spPr/>
    </dgm:pt>
    <dgm:pt modelId="{CA29F1D0-7C16-43DE-8935-858277593084}" type="pres">
      <dgm:prSet presAssocID="{121A0E4C-0497-420A-A94C-685792910314}" presName="child2group" presStyleCnt="0"/>
      <dgm:spPr/>
    </dgm:pt>
    <dgm:pt modelId="{C1484291-B64F-4F3C-B7BB-7A34B080FAFB}" type="pres">
      <dgm:prSet presAssocID="{121A0E4C-0497-420A-A94C-685792910314}" presName="child2" presStyleLbl="bgAcc1" presStyleIdx="1" presStyleCnt="4" custScaleX="178539" custLinFactNeighborX="39483" custLinFactNeighborY="33814"/>
      <dgm:spPr/>
    </dgm:pt>
    <dgm:pt modelId="{99BD0E37-E6B5-427F-9BCA-6526701E76C8}" type="pres">
      <dgm:prSet presAssocID="{121A0E4C-0497-420A-A94C-685792910314}" presName="child2Text" presStyleLbl="bgAcc1" presStyleIdx="1" presStyleCnt="4">
        <dgm:presLayoutVars>
          <dgm:bulletEnabled val="1"/>
        </dgm:presLayoutVars>
      </dgm:prSet>
      <dgm:spPr/>
    </dgm:pt>
    <dgm:pt modelId="{B678778B-4A5E-4F48-B71A-51CDBCE3D1BC}" type="pres">
      <dgm:prSet presAssocID="{121A0E4C-0497-420A-A94C-685792910314}" presName="child3group" presStyleCnt="0"/>
      <dgm:spPr/>
    </dgm:pt>
    <dgm:pt modelId="{DD345441-17E5-48F8-BCB0-68E4D9F6F540}" type="pres">
      <dgm:prSet presAssocID="{121A0E4C-0497-420A-A94C-685792910314}" presName="child3" presStyleLbl="bgAcc1" presStyleIdx="2" presStyleCnt="4" custScaleX="192292" custScaleY="103639" custLinFactNeighborX="45525" custLinFactNeighborY="-37072"/>
      <dgm:spPr/>
    </dgm:pt>
    <dgm:pt modelId="{4B42DFDC-3F88-4924-A011-7FF0ED168617}" type="pres">
      <dgm:prSet presAssocID="{121A0E4C-0497-420A-A94C-685792910314}" presName="child3Text" presStyleLbl="bgAcc1" presStyleIdx="2" presStyleCnt="4">
        <dgm:presLayoutVars>
          <dgm:bulletEnabled val="1"/>
        </dgm:presLayoutVars>
      </dgm:prSet>
      <dgm:spPr/>
    </dgm:pt>
    <dgm:pt modelId="{D1B00E01-1E6F-4FB6-8BE9-261002DF3DDD}" type="pres">
      <dgm:prSet presAssocID="{121A0E4C-0497-420A-A94C-685792910314}" presName="child4group" presStyleCnt="0"/>
      <dgm:spPr/>
    </dgm:pt>
    <dgm:pt modelId="{5F2E040C-01EB-426E-83C2-CB18103A08C8}" type="pres">
      <dgm:prSet presAssocID="{121A0E4C-0497-420A-A94C-685792910314}" presName="child4" presStyleLbl="bgAcc1" presStyleIdx="3" presStyleCnt="4" custScaleX="191161" custLinFactNeighborX="-37514" custLinFactNeighborY="-29300"/>
      <dgm:spPr/>
    </dgm:pt>
    <dgm:pt modelId="{2AFFBE54-DBE4-4632-AA62-B38F99CEEA11}" type="pres">
      <dgm:prSet presAssocID="{121A0E4C-0497-420A-A94C-685792910314}" presName="child4Text" presStyleLbl="bgAcc1" presStyleIdx="3" presStyleCnt="4">
        <dgm:presLayoutVars>
          <dgm:bulletEnabled val="1"/>
        </dgm:presLayoutVars>
      </dgm:prSet>
      <dgm:spPr/>
    </dgm:pt>
    <dgm:pt modelId="{E93F06E5-DF25-4DD9-BA46-E81449E32970}" type="pres">
      <dgm:prSet presAssocID="{121A0E4C-0497-420A-A94C-685792910314}" presName="childPlaceholder" presStyleCnt="0"/>
      <dgm:spPr/>
    </dgm:pt>
    <dgm:pt modelId="{19270743-B4B3-44DB-B4F7-908D02D75200}" type="pres">
      <dgm:prSet presAssocID="{121A0E4C-0497-420A-A94C-685792910314}" presName="circle" presStyleCnt="0"/>
      <dgm:spPr/>
    </dgm:pt>
    <dgm:pt modelId="{66D14BE8-C834-489D-88C3-909C702945D1}" type="pres">
      <dgm:prSet presAssocID="{121A0E4C-0497-420A-A94C-685792910314}" presName="quadrant1" presStyleLbl="node1" presStyleIdx="0" presStyleCnt="4">
        <dgm:presLayoutVars>
          <dgm:chMax val="1"/>
          <dgm:bulletEnabled val="1"/>
        </dgm:presLayoutVars>
      </dgm:prSet>
      <dgm:spPr/>
    </dgm:pt>
    <dgm:pt modelId="{9447BB15-BD8D-4D9C-BF9F-580FC12E3E51}" type="pres">
      <dgm:prSet presAssocID="{121A0E4C-0497-420A-A94C-685792910314}" presName="quadrant2" presStyleLbl="node1" presStyleIdx="1" presStyleCnt="4">
        <dgm:presLayoutVars>
          <dgm:chMax val="1"/>
          <dgm:bulletEnabled val="1"/>
        </dgm:presLayoutVars>
      </dgm:prSet>
      <dgm:spPr/>
    </dgm:pt>
    <dgm:pt modelId="{518789D0-5985-427B-8FF6-BD18C6E03CFD}" type="pres">
      <dgm:prSet presAssocID="{121A0E4C-0497-420A-A94C-685792910314}" presName="quadrant3" presStyleLbl="node1" presStyleIdx="2" presStyleCnt="4">
        <dgm:presLayoutVars>
          <dgm:chMax val="1"/>
          <dgm:bulletEnabled val="1"/>
        </dgm:presLayoutVars>
      </dgm:prSet>
      <dgm:spPr/>
    </dgm:pt>
    <dgm:pt modelId="{982C0D1A-9ECE-48F8-887B-23B07334A109}" type="pres">
      <dgm:prSet presAssocID="{121A0E4C-0497-420A-A94C-685792910314}" presName="quadrant4" presStyleLbl="node1" presStyleIdx="3" presStyleCnt="4">
        <dgm:presLayoutVars>
          <dgm:chMax val="1"/>
          <dgm:bulletEnabled val="1"/>
        </dgm:presLayoutVars>
      </dgm:prSet>
      <dgm:spPr/>
    </dgm:pt>
    <dgm:pt modelId="{F1D69BBB-975B-445D-B44A-781ED0E99130}" type="pres">
      <dgm:prSet presAssocID="{121A0E4C-0497-420A-A94C-685792910314}" presName="quadrantPlaceholder" presStyleCnt="0"/>
      <dgm:spPr/>
    </dgm:pt>
    <dgm:pt modelId="{7F024D4D-EAB1-4CE7-BFFE-A2A2FEB88BE1}" type="pres">
      <dgm:prSet presAssocID="{121A0E4C-0497-420A-A94C-685792910314}" presName="center1" presStyleLbl="fgShp" presStyleIdx="0" presStyleCnt="2"/>
      <dgm:spPr/>
    </dgm:pt>
    <dgm:pt modelId="{2EDE1BBC-A2C4-449C-8361-AE2490F91451}" type="pres">
      <dgm:prSet presAssocID="{121A0E4C-0497-420A-A94C-685792910314}" presName="center2" presStyleLbl="fgShp" presStyleIdx="1" presStyleCnt="2"/>
      <dgm:spPr/>
    </dgm:pt>
  </dgm:ptLst>
  <dgm:cxnLst>
    <dgm:cxn modelId="{CBD32001-098A-4313-8FA4-36164CC373EB}" type="presOf" srcId="{9500056C-DD91-4C98-B402-BAC757C13991}" destId="{982C0D1A-9ECE-48F8-887B-23B07334A109}" srcOrd="0" destOrd="0" presId="urn:microsoft.com/office/officeart/2005/8/layout/cycle4"/>
    <dgm:cxn modelId="{4B58C212-5E08-4497-9E14-97B57B53C625}" srcId="{121A0E4C-0497-420A-A94C-685792910314}" destId="{E93C241D-D162-4C0C-B7E1-EC91039DA59C}" srcOrd="1" destOrd="0" parTransId="{E10F3A36-AB9C-41ED-988F-331739410BB7}" sibTransId="{DAC68325-A095-4BCC-BE35-37EA38112BD6}"/>
    <dgm:cxn modelId="{104C7D14-BB56-45FC-9843-C86FADED0CFC}" type="presOf" srcId="{ABFDA1FC-404D-4494-9831-F71C41F45F13}" destId="{C1484291-B64F-4F3C-B7BB-7A34B080FAFB}" srcOrd="0" destOrd="1" presId="urn:microsoft.com/office/officeart/2005/8/layout/cycle4"/>
    <dgm:cxn modelId="{C6707322-2197-4348-B01C-6F9A1EBA1FFE}" srcId="{E93C241D-D162-4C0C-B7E1-EC91039DA59C}" destId="{CDF9F4F4-4D85-43E5-8616-DE27CA889393}" srcOrd="0" destOrd="0" parTransId="{91583ED5-62B1-499C-89BA-C3E3F4B01639}" sibTransId="{8BCA4F85-314D-4605-A723-70FCAE1E2F23}"/>
    <dgm:cxn modelId="{43EF7C3A-1F53-4D4E-BC89-B70CF154F3FC}" srcId="{909C6C81-5E59-45DE-BF55-D10168325E0D}" destId="{1E1778BA-924B-491B-980C-7B681AF7A2A2}" srcOrd="1" destOrd="0" parTransId="{5618D44E-80E4-4C48-8559-8AC2AD8A3442}" sibTransId="{3ADBA619-8BC9-48E9-B8F9-C4AF178E3940}"/>
    <dgm:cxn modelId="{15BFA948-A26B-42DA-81B0-D086F10BBC73}" srcId="{E93C241D-D162-4C0C-B7E1-EC91039DA59C}" destId="{ABFDA1FC-404D-4494-9831-F71C41F45F13}" srcOrd="1" destOrd="0" parTransId="{CCA1FB67-DE51-463B-882B-81CDD18688D9}" sibTransId="{ECD6F45C-840C-4981-B7A1-B75498FADDD6}"/>
    <dgm:cxn modelId="{B05C446A-B6C2-4D6C-BF5F-232036DB64EE}" type="presOf" srcId="{D9DD325F-6A4B-48B4-ADC5-1BA692A63AE4}" destId="{5F2E040C-01EB-426E-83C2-CB18103A08C8}" srcOrd="0" destOrd="0" presId="urn:microsoft.com/office/officeart/2005/8/layout/cycle4"/>
    <dgm:cxn modelId="{8EC19E4C-8468-488F-B319-F2A3DCF4CBCF}" type="presOf" srcId="{1E1778BA-924B-491B-980C-7B681AF7A2A2}" destId="{52C6DB27-E416-445D-BBF9-3BF59C2A6022}" srcOrd="1" destOrd="1" presId="urn:microsoft.com/office/officeart/2005/8/layout/cycle4"/>
    <dgm:cxn modelId="{1C35904D-EB12-4D2D-85A6-8BC0B202E61D}" type="presOf" srcId="{CDF9F4F4-4D85-43E5-8616-DE27CA889393}" destId="{C1484291-B64F-4F3C-B7BB-7A34B080FAFB}" srcOrd="0" destOrd="0" presId="urn:microsoft.com/office/officeart/2005/8/layout/cycle4"/>
    <dgm:cxn modelId="{ABB15D6F-F179-4127-AA9B-C8146D17AE8F}" type="presOf" srcId="{E7CD1817-43FF-4321-89D2-52C85A2A33C7}" destId="{571D84B1-D05A-4CB4-89A5-F7333FF42302}" srcOrd="0" destOrd="0" presId="urn:microsoft.com/office/officeart/2005/8/layout/cycle4"/>
    <dgm:cxn modelId="{F674D178-1911-421D-B2B0-0C648C6487A1}" type="presOf" srcId="{909C6C81-5E59-45DE-BF55-D10168325E0D}" destId="{66D14BE8-C834-489D-88C3-909C702945D1}" srcOrd="0" destOrd="0" presId="urn:microsoft.com/office/officeart/2005/8/layout/cycle4"/>
    <dgm:cxn modelId="{B10FE159-12B2-43C5-98F6-930533F310A3}" type="presOf" srcId="{1E1778BA-924B-491B-980C-7B681AF7A2A2}" destId="{571D84B1-D05A-4CB4-89A5-F7333FF42302}" srcOrd="0" destOrd="1" presId="urn:microsoft.com/office/officeart/2005/8/layout/cycle4"/>
    <dgm:cxn modelId="{64C2A87D-F536-4837-A01A-4F0F352C5D4E}" srcId="{121A0E4C-0497-420A-A94C-685792910314}" destId="{9500056C-DD91-4C98-B402-BAC757C13991}" srcOrd="3" destOrd="0" parTransId="{FC66B069-4F91-42D6-B895-82647AE923AE}" sibTransId="{539F59B5-3CD3-41E1-89EB-8D569BE6686E}"/>
    <dgm:cxn modelId="{91895B89-669B-4180-8F38-C0E62F239831}" type="presOf" srcId="{E7CD1817-43FF-4321-89D2-52C85A2A33C7}" destId="{52C6DB27-E416-445D-BBF9-3BF59C2A6022}" srcOrd="1" destOrd="0" presId="urn:microsoft.com/office/officeart/2005/8/layout/cycle4"/>
    <dgm:cxn modelId="{39EB6F96-E180-4F1E-8121-5BA1A266C162}" srcId="{121A0E4C-0497-420A-A94C-685792910314}" destId="{D7FE5B3A-5569-4936-9843-3EDAF340C2FB}" srcOrd="2" destOrd="0" parTransId="{F3EE68C8-BCD6-4F35-A22A-EF54D67962BD}" sibTransId="{4977A8A5-5AE2-4398-BCCA-787E91E7E240}"/>
    <dgm:cxn modelId="{EDACD69B-8620-4CC9-A9B2-A35DE2F75803}" type="presOf" srcId="{091F038C-756D-44EF-BE28-807DE28E81BB}" destId="{4B42DFDC-3F88-4924-A011-7FF0ED168617}" srcOrd="1" destOrd="0" presId="urn:microsoft.com/office/officeart/2005/8/layout/cycle4"/>
    <dgm:cxn modelId="{10D3D5A9-393C-4613-A0FD-60E572D9EB6F}" type="presOf" srcId="{D9DD325F-6A4B-48B4-ADC5-1BA692A63AE4}" destId="{2AFFBE54-DBE4-4632-AA62-B38F99CEEA11}" srcOrd="1" destOrd="0" presId="urn:microsoft.com/office/officeart/2005/8/layout/cycle4"/>
    <dgm:cxn modelId="{78ADC4B1-6B8B-4B0D-84B9-06B5454DB285}" srcId="{9500056C-DD91-4C98-B402-BAC757C13991}" destId="{D9DD325F-6A4B-48B4-ADC5-1BA692A63AE4}" srcOrd="0" destOrd="0" parTransId="{438E65F6-0A59-481F-8001-730FB70C9FE9}" sibTransId="{C9702291-3F0B-4792-B935-F7711D604B84}"/>
    <dgm:cxn modelId="{4BFB68B4-D08A-469C-B55A-270D827BDA27}" type="presOf" srcId="{091F038C-756D-44EF-BE28-807DE28E81BB}" destId="{DD345441-17E5-48F8-BCB0-68E4D9F6F540}" srcOrd="0" destOrd="0" presId="urn:microsoft.com/office/officeart/2005/8/layout/cycle4"/>
    <dgm:cxn modelId="{3598F4BA-BEC4-4D88-9E45-A68FCC693AB9}" srcId="{909C6C81-5E59-45DE-BF55-D10168325E0D}" destId="{E7CD1817-43FF-4321-89D2-52C85A2A33C7}" srcOrd="0" destOrd="0" parTransId="{7995CA76-725B-496D-9F96-0E56120567B2}" sibTransId="{C65FCA12-F3DF-442C-A801-D93CA6FDE9FA}"/>
    <dgm:cxn modelId="{FADC08BE-D284-4AB4-B78F-7603CFBE959E}" type="presOf" srcId="{CDF9F4F4-4D85-43E5-8616-DE27CA889393}" destId="{99BD0E37-E6B5-427F-9BCA-6526701E76C8}" srcOrd="1" destOrd="0" presId="urn:microsoft.com/office/officeart/2005/8/layout/cycle4"/>
    <dgm:cxn modelId="{3C2D88C0-2114-4425-8152-386F37920344}" srcId="{121A0E4C-0497-420A-A94C-685792910314}" destId="{909C6C81-5E59-45DE-BF55-D10168325E0D}" srcOrd="0" destOrd="0" parTransId="{0A608062-9B85-4620-80FE-A9826E4DD922}" sibTransId="{5BE8CDB4-863D-4D0A-A4EF-608C64A73AF1}"/>
    <dgm:cxn modelId="{0D92E0CD-1D4F-478F-954E-C225481109BC}" type="presOf" srcId="{E93C241D-D162-4C0C-B7E1-EC91039DA59C}" destId="{9447BB15-BD8D-4D9C-BF9F-580FC12E3E51}" srcOrd="0" destOrd="0" presId="urn:microsoft.com/office/officeart/2005/8/layout/cycle4"/>
    <dgm:cxn modelId="{7B89B3D0-B36A-4405-804E-12C053B06C11}" type="presOf" srcId="{ABFDA1FC-404D-4494-9831-F71C41F45F13}" destId="{99BD0E37-E6B5-427F-9BCA-6526701E76C8}" srcOrd="1" destOrd="1" presId="urn:microsoft.com/office/officeart/2005/8/layout/cycle4"/>
    <dgm:cxn modelId="{C3768AD1-33EB-42BC-8309-06F15A4C3C08}" type="presOf" srcId="{D7FE5B3A-5569-4936-9843-3EDAF340C2FB}" destId="{518789D0-5985-427B-8FF6-BD18C6E03CFD}" srcOrd="0" destOrd="0" presId="urn:microsoft.com/office/officeart/2005/8/layout/cycle4"/>
    <dgm:cxn modelId="{49C9C1DF-8467-430F-ADEC-D161438A56C1}" type="presOf" srcId="{121A0E4C-0497-420A-A94C-685792910314}" destId="{BC2851EF-1F17-40ED-9CD8-BF597E48EE7A}" srcOrd="0" destOrd="0" presId="urn:microsoft.com/office/officeart/2005/8/layout/cycle4"/>
    <dgm:cxn modelId="{AF9D30ED-73CE-404C-B423-4C31B5F94F70}" srcId="{D7FE5B3A-5569-4936-9843-3EDAF340C2FB}" destId="{091F038C-756D-44EF-BE28-807DE28E81BB}" srcOrd="0" destOrd="0" parTransId="{5F5F4AF5-A73E-4639-AD63-C56DF4CE16F8}" sibTransId="{E673E215-5ED8-4616-9542-58C3310DD776}"/>
    <dgm:cxn modelId="{AC4908BD-E393-4F32-B063-7F4876DC5930}" type="presParOf" srcId="{BC2851EF-1F17-40ED-9CD8-BF597E48EE7A}" destId="{99284FCF-433B-4EB0-BA0A-5DADBC68EA44}" srcOrd="0" destOrd="0" presId="urn:microsoft.com/office/officeart/2005/8/layout/cycle4"/>
    <dgm:cxn modelId="{E9404E04-6B75-4563-98B9-CA26E8926431}" type="presParOf" srcId="{99284FCF-433B-4EB0-BA0A-5DADBC68EA44}" destId="{4BE4B950-505A-4C65-A1DA-59F9E8C08661}" srcOrd="0" destOrd="0" presId="urn:microsoft.com/office/officeart/2005/8/layout/cycle4"/>
    <dgm:cxn modelId="{A5E7153D-F409-4D8A-886C-D7E69230B2F5}" type="presParOf" srcId="{4BE4B950-505A-4C65-A1DA-59F9E8C08661}" destId="{571D84B1-D05A-4CB4-89A5-F7333FF42302}" srcOrd="0" destOrd="0" presId="urn:microsoft.com/office/officeart/2005/8/layout/cycle4"/>
    <dgm:cxn modelId="{4CFA3A01-FF41-4DE0-850F-86D5489E6263}" type="presParOf" srcId="{4BE4B950-505A-4C65-A1DA-59F9E8C08661}" destId="{52C6DB27-E416-445D-BBF9-3BF59C2A6022}" srcOrd="1" destOrd="0" presId="urn:microsoft.com/office/officeart/2005/8/layout/cycle4"/>
    <dgm:cxn modelId="{23046F57-C802-4057-A83B-47EC0119B803}" type="presParOf" srcId="{99284FCF-433B-4EB0-BA0A-5DADBC68EA44}" destId="{CA29F1D0-7C16-43DE-8935-858277593084}" srcOrd="1" destOrd="0" presId="urn:microsoft.com/office/officeart/2005/8/layout/cycle4"/>
    <dgm:cxn modelId="{D47250B4-FFF9-4C5C-8DA5-766C5721B9E5}" type="presParOf" srcId="{CA29F1D0-7C16-43DE-8935-858277593084}" destId="{C1484291-B64F-4F3C-B7BB-7A34B080FAFB}" srcOrd="0" destOrd="0" presId="urn:microsoft.com/office/officeart/2005/8/layout/cycle4"/>
    <dgm:cxn modelId="{CC40C5F5-DEC7-43D8-BB98-832AF3D10FB6}" type="presParOf" srcId="{CA29F1D0-7C16-43DE-8935-858277593084}" destId="{99BD0E37-E6B5-427F-9BCA-6526701E76C8}" srcOrd="1" destOrd="0" presId="urn:microsoft.com/office/officeart/2005/8/layout/cycle4"/>
    <dgm:cxn modelId="{2A4C2CFF-F963-4513-A93A-527E6D8A4469}" type="presParOf" srcId="{99284FCF-433B-4EB0-BA0A-5DADBC68EA44}" destId="{B678778B-4A5E-4F48-B71A-51CDBCE3D1BC}" srcOrd="2" destOrd="0" presId="urn:microsoft.com/office/officeart/2005/8/layout/cycle4"/>
    <dgm:cxn modelId="{2B9B0799-4BA5-4DD4-A763-7B2DC4054F5D}" type="presParOf" srcId="{B678778B-4A5E-4F48-B71A-51CDBCE3D1BC}" destId="{DD345441-17E5-48F8-BCB0-68E4D9F6F540}" srcOrd="0" destOrd="0" presId="urn:microsoft.com/office/officeart/2005/8/layout/cycle4"/>
    <dgm:cxn modelId="{0439DE6F-D8CA-45F8-B55D-B69FAEB9C013}" type="presParOf" srcId="{B678778B-4A5E-4F48-B71A-51CDBCE3D1BC}" destId="{4B42DFDC-3F88-4924-A011-7FF0ED168617}" srcOrd="1" destOrd="0" presId="urn:microsoft.com/office/officeart/2005/8/layout/cycle4"/>
    <dgm:cxn modelId="{9541E821-5A1F-4975-9202-E35DAA843032}" type="presParOf" srcId="{99284FCF-433B-4EB0-BA0A-5DADBC68EA44}" destId="{D1B00E01-1E6F-4FB6-8BE9-261002DF3DDD}" srcOrd="3" destOrd="0" presId="urn:microsoft.com/office/officeart/2005/8/layout/cycle4"/>
    <dgm:cxn modelId="{AB2D97B6-BA96-49C6-A3E2-B633F0EA50F2}" type="presParOf" srcId="{D1B00E01-1E6F-4FB6-8BE9-261002DF3DDD}" destId="{5F2E040C-01EB-426E-83C2-CB18103A08C8}" srcOrd="0" destOrd="0" presId="urn:microsoft.com/office/officeart/2005/8/layout/cycle4"/>
    <dgm:cxn modelId="{FC8D493D-C580-41ED-9C41-EBE188FD8A7C}" type="presParOf" srcId="{D1B00E01-1E6F-4FB6-8BE9-261002DF3DDD}" destId="{2AFFBE54-DBE4-4632-AA62-B38F99CEEA11}" srcOrd="1" destOrd="0" presId="urn:microsoft.com/office/officeart/2005/8/layout/cycle4"/>
    <dgm:cxn modelId="{3D6E6E9E-6C00-4C36-ADE5-00532E2FF02F}" type="presParOf" srcId="{99284FCF-433B-4EB0-BA0A-5DADBC68EA44}" destId="{E93F06E5-DF25-4DD9-BA46-E81449E32970}" srcOrd="4" destOrd="0" presId="urn:microsoft.com/office/officeart/2005/8/layout/cycle4"/>
    <dgm:cxn modelId="{5B2D028F-0693-4CED-9BE5-866E9705C8A5}" type="presParOf" srcId="{BC2851EF-1F17-40ED-9CD8-BF597E48EE7A}" destId="{19270743-B4B3-44DB-B4F7-908D02D75200}" srcOrd="1" destOrd="0" presId="urn:microsoft.com/office/officeart/2005/8/layout/cycle4"/>
    <dgm:cxn modelId="{A39CA9C9-7E90-479B-B0EE-316A29871EBB}" type="presParOf" srcId="{19270743-B4B3-44DB-B4F7-908D02D75200}" destId="{66D14BE8-C834-489D-88C3-909C702945D1}" srcOrd="0" destOrd="0" presId="urn:microsoft.com/office/officeart/2005/8/layout/cycle4"/>
    <dgm:cxn modelId="{23DCC190-AB45-4307-9AC2-83E3F998A6BF}" type="presParOf" srcId="{19270743-B4B3-44DB-B4F7-908D02D75200}" destId="{9447BB15-BD8D-4D9C-BF9F-580FC12E3E51}" srcOrd="1" destOrd="0" presId="urn:microsoft.com/office/officeart/2005/8/layout/cycle4"/>
    <dgm:cxn modelId="{FCBF1570-3685-4A97-9803-DF4581829AC8}" type="presParOf" srcId="{19270743-B4B3-44DB-B4F7-908D02D75200}" destId="{518789D0-5985-427B-8FF6-BD18C6E03CFD}" srcOrd="2" destOrd="0" presId="urn:microsoft.com/office/officeart/2005/8/layout/cycle4"/>
    <dgm:cxn modelId="{284EE4E3-660A-42D7-9F5F-E34AEFFEF087}" type="presParOf" srcId="{19270743-B4B3-44DB-B4F7-908D02D75200}" destId="{982C0D1A-9ECE-48F8-887B-23B07334A109}" srcOrd="3" destOrd="0" presId="urn:microsoft.com/office/officeart/2005/8/layout/cycle4"/>
    <dgm:cxn modelId="{2DB070D6-1679-41E1-881B-DCC594AAB081}" type="presParOf" srcId="{19270743-B4B3-44DB-B4F7-908D02D75200}" destId="{F1D69BBB-975B-445D-B44A-781ED0E99130}" srcOrd="4" destOrd="0" presId="urn:microsoft.com/office/officeart/2005/8/layout/cycle4"/>
    <dgm:cxn modelId="{23F60F60-A15E-4EE2-BBF4-175CD18403AE}" type="presParOf" srcId="{BC2851EF-1F17-40ED-9CD8-BF597E48EE7A}" destId="{7F024D4D-EAB1-4CE7-BFFE-A2A2FEB88BE1}" srcOrd="2" destOrd="0" presId="urn:microsoft.com/office/officeart/2005/8/layout/cycle4"/>
    <dgm:cxn modelId="{C07C150E-9959-4043-A6D5-8CBE5AFCD12E}" type="presParOf" srcId="{BC2851EF-1F17-40ED-9CD8-BF597E48EE7A}" destId="{2EDE1BBC-A2C4-449C-8361-AE2490F9145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1A0E4C-0497-420A-A94C-685792910314}" type="doc">
      <dgm:prSet loTypeId="urn:microsoft.com/office/officeart/2005/8/layout/cycle4" loCatId="cycle" qsTypeId="urn:microsoft.com/office/officeart/2005/8/quickstyle/simple1" qsCatId="simple" csTypeId="urn:microsoft.com/office/officeart/2005/8/colors/colorful3" csCatId="colorful" phldr="1"/>
      <dgm:spPr/>
      <dgm:t>
        <a:bodyPr/>
        <a:lstStyle/>
        <a:p>
          <a:endParaRPr lang="tr-TR"/>
        </a:p>
      </dgm:t>
    </dgm:pt>
    <dgm:pt modelId="{909C6C81-5E59-45DE-BF55-D10168325E0D}">
      <dgm:prSet phldrT="[Metin]"/>
      <dgm:spPr/>
      <dgm:t>
        <a:bodyPr/>
        <a:lstStyle/>
        <a:p>
          <a:r>
            <a:rPr lang="tr-TR" dirty="0"/>
            <a:t>Önlem Al</a:t>
          </a:r>
        </a:p>
      </dgm:t>
    </dgm:pt>
    <dgm:pt modelId="{0A608062-9B85-4620-80FE-A9826E4DD922}" type="parTrans" cxnId="{3C2D88C0-2114-4425-8152-386F37920344}">
      <dgm:prSet/>
      <dgm:spPr/>
      <dgm:t>
        <a:bodyPr/>
        <a:lstStyle/>
        <a:p>
          <a:endParaRPr lang="tr-TR"/>
        </a:p>
      </dgm:t>
    </dgm:pt>
    <dgm:pt modelId="{5BE8CDB4-863D-4D0A-A4EF-608C64A73AF1}" type="sibTrans" cxnId="{3C2D88C0-2114-4425-8152-386F37920344}">
      <dgm:prSet/>
      <dgm:spPr/>
      <dgm:t>
        <a:bodyPr/>
        <a:lstStyle/>
        <a:p>
          <a:endParaRPr lang="tr-TR"/>
        </a:p>
      </dgm:t>
    </dgm:pt>
    <dgm:pt modelId="{E93C241D-D162-4C0C-B7E1-EC91039DA59C}">
      <dgm:prSet phldrT="[Metin]"/>
      <dgm:spPr/>
      <dgm:t>
        <a:bodyPr/>
        <a:lstStyle/>
        <a:p>
          <a:r>
            <a:rPr lang="tr-TR" dirty="0"/>
            <a:t>Planla</a:t>
          </a:r>
        </a:p>
      </dgm:t>
    </dgm:pt>
    <dgm:pt modelId="{E10F3A36-AB9C-41ED-988F-331739410BB7}" type="parTrans" cxnId="{4B58C212-5E08-4497-9E14-97B57B53C625}">
      <dgm:prSet/>
      <dgm:spPr/>
      <dgm:t>
        <a:bodyPr/>
        <a:lstStyle/>
        <a:p>
          <a:endParaRPr lang="tr-TR"/>
        </a:p>
      </dgm:t>
    </dgm:pt>
    <dgm:pt modelId="{DAC68325-A095-4BCC-BE35-37EA38112BD6}" type="sibTrans" cxnId="{4B58C212-5E08-4497-9E14-97B57B53C625}">
      <dgm:prSet/>
      <dgm:spPr/>
      <dgm:t>
        <a:bodyPr/>
        <a:lstStyle/>
        <a:p>
          <a:endParaRPr lang="tr-TR"/>
        </a:p>
      </dgm:t>
    </dgm:pt>
    <dgm:pt modelId="{ABFDA1FC-404D-4494-9831-F71C41F45F13}">
      <dgm:prSet phldrT="[Metin]" custT="1"/>
      <dgm:spPr/>
      <dgm:t>
        <a:bodyPr/>
        <a:lstStyle/>
        <a:p>
          <a:pPr algn="r"/>
          <a:r>
            <a:rPr lang="tr-TR" sz="1600" dirty="0">
              <a:latin typeface="+mj-lt"/>
            </a:rPr>
            <a:t>Enstitümüz tarafından </a:t>
          </a:r>
          <a:r>
            <a:rPr lang="tr-TR" sz="1600" dirty="0" err="1">
              <a:latin typeface="+mj-lt"/>
            </a:rPr>
            <a:t>Uluslararasılaşma</a:t>
          </a:r>
          <a:r>
            <a:rPr lang="tr-TR" sz="1600" dirty="0">
              <a:latin typeface="+mj-lt"/>
            </a:rPr>
            <a:t> Politika Belgesi oluşturulması kararı alındı.</a:t>
          </a:r>
        </a:p>
      </dgm:t>
    </dgm:pt>
    <dgm:pt modelId="{CCA1FB67-DE51-463B-882B-81CDD18688D9}" type="parTrans" cxnId="{15BFA948-A26B-42DA-81B0-D086F10BBC73}">
      <dgm:prSet/>
      <dgm:spPr/>
      <dgm:t>
        <a:bodyPr/>
        <a:lstStyle/>
        <a:p>
          <a:endParaRPr lang="tr-TR"/>
        </a:p>
      </dgm:t>
    </dgm:pt>
    <dgm:pt modelId="{ECD6F45C-840C-4981-B7A1-B75498FADDD6}" type="sibTrans" cxnId="{15BFA948-A26B-42DA-81B0-D086F10BBC73}">
      <dgm:prSet/>
      <dgm:spPr/>
      <dgm:t>
        <a:bodyPr/>
        <a:lstStyle/>
        <a:p>
          <a:endParaRPr lang="tr-TR"/>
        </a:p>
      </dgm:t>
    </dgm:pt>
    <dgm:pt modelId="{D7FE5B3A-5569-4936-9843-3EDAF340C2FB}">
      <dgm:prSet phldrT="[Metin]"/>
      <dgm:spPr/>
      <dgm:t>
        <a:bodyPr/>
        <a:lstStyle/>
        <a:p>
          <a:r>
            <a:rPr lang="tr-TR" dirty="0"/>
            <a:t>Uygula</a:t>
          </a:r>
        </a:p>
      </dgm:t>
    </dgm:pt>
    <dgm:pt modelId="{F3EE68C8-BCD6-4F35-A22A-EF54D67962BD}" type="parTrans" cxnId="{39EB6F96-E180-4F1E-8121-5BA1A266C162}">
      <dgm:prSet/>
      <dgm:spPr/>
      <dgm:t>
        <a:bodyPr/>
        <a:lstStyle/>
        <a:p>
          <a:endParaRPr lang="tr-TR"/>
        </a:p>
      </dgm:t>
    </dgm:pt>
    <dgm:pt modelId="{4977A8A5-5AE2-4398-BCCA-787E91E7E240}" type="sibTrans" cxnId="{39EB6F96-E180-4F1E-8121-5BA1A266C162}">
      <dgm:prSet/>
      <dgm:spPr/>
      <dgm:t>
        <a:bodyPr/>
        <a:lstStyle/>
        <a:p>
          <a:endParaRPr lang="tr-TR"/>
        </a:p>
      </dgm:t>
    </dgm:pt>
    <dgm:pt modelId="{091F038C-756D-44EF-BE28-807DE28E81BB}">
      <dgm:prSet phldrT="[Metin]" custT="1"/>
      <dgm:spPr/>
      <dgm:t>
        <a:bodyPr/>
        <a:lstStyle/>
        <a:p>
          <a:pPr algn="r"/>
          <a:r>
            <a:rPr lang="tr-TR" sz="1600" dirty="0">
              <a:latin typeface="+mj-lt"/>
            </a:rPr>
            <a:t>Uluslararasılaşma politika belgesi taslağı hazırlandı. Enstitü yönetim kurulunda taslak üyelerin görüşüne sunuldu. Kurul kararı sonrasında politika belgesi Enstitü web sitesinden duyuruldu. </a:t>
          </a:r>
        </a:p>
      </dgm:t>
    </dgm:pt>
    <dgm:pt modelId="{5F5F4AF5-A73E-4639-AD63-C56DF4CE16F8}" type="parTrans" cxnId="{AF9D30ED-73CE-404C-B423-4C31B5F94F70}">
      <dgm:prSet/>
      <dgm:spPr/>
      <dgm:t>
        <a:bodyPr/>
        <a:lstStyle/>
        <a:p>
          <a:endParaRPr lang="tr-TR"/>
        </a:p>
      </dgm:t>
    </dgm:pt>
    <dgm:pt modelId="{E673E215-5ED8-4616-9542-58C3310DD776}" type="sibTrans" cxnId="{AF9D30ED-73CE-404C-B423-4C31B5F94F70}">
      <dgm:prSet/>
      <dgm:spPr/>
      <dgm:t>
        <a:bodyPr/>
        <a:lstStyle/>
        <a:p>
          <a:endParaRPr lang="tr-TR"/>
        </a:p>
      </dgm:t>
    </dgm:pt>
    <dgm:pt modelId="{9500056C-DD91-4C98-B402-BAC757C13991}">
      <dgm:prSet phldrT="[Metin]"/>
      <dgm:spPr/>
      <dgm:t>
        <a:bodyPr/>
        <a:lstStyle/>
        <a:p>
          <a:r>
            <a:rPr lang="tr-TR" dirty="0"/>
            <a:t>Kontrol Et</a:t>
          </a:r>
        </a:p>
      </dgm:t>
    </dgm:pt>
    <dgm:pt modelId="{FC66B069-4F91-42D6-B895-82647AE923AE}" type="parTrans" cxnId="{64C2A87D-F536-4837-A01A-4F0F352C5D4E}">
      <dgm:prSet/>
      <dgm:spPr/>
      <dgm:t>
        <a:bodyPr/>
        <a:lstStyle/>
        <a:p>
          <a:endParaRPr lang="tr-TR"/>
        </a:p>
      </dgm:t>
    </dgm:pt>
    <dgm:pt modelId="{539F59B5-3CD3-41E1-89EB-8D569BE6686E}" type="sibTrans" cxnId="{64C2A87D-F536-4837-A01A-4F0F352C5D4E}">
      <dgm:prSet/>
      <dgm:spPr/>
      <dgm:t>
        <a:bodyPr/>
        <a:lstStyle/>
        <a:p>
          <a:endParaRPr lang="tr-TR"/>
        </a:p>
      </dgm:t>
    </dgm:pt>
    <dgm:pt modelId="{D9DD325F-6A4B-48B4-ADC5-1BA692A63AE4}">
      <dgm:prSet phldrT="[Metin]" custT="1"/>
      <dgm:spPr/>
      <dgm:t>
        <a:bodyPr/>
        <a:lstStyle/>
        <a:p>
          <a:r>
            <a:rPr lang="tr-TR" sz="1600" dirty="0">
              <a:latin typeface="+mj-lt"/>
            </a:rPr>
            <a:t>Bu politika doğrultusunda yabancı uyruklu öğrenci kontenjanları artırıldı. </a:t>
          </a:r>
        </a:p>
      </dgm:t>
    </dgm:pt>
    <dgm:pt modelId="{438E65F6-0A59-481F-8001-730FB70C9FE9}" type="parTrans" cxnId="{78ADC4B1-6B8B-4B0D-84B9-06B5454DB285}">
      <dgm:prSet/>
      <dgm:spPr/>
      <dgm:t>
        <a:bodyPr/>
        <a:lstStyle/>
        <a:p>
          <a:endParaRPr lang="tr-TR"/>
        </a:p>
      </dgm:t>
    </dgm:pt>
    <dgm:pt modelId="{C9702291-3F0B-4792-B935-F7711D604B84}" type="sibTrans" cxnId="{78ADC4B1-6B8B-4B0D-84B9-06B5454DB285}">
      <dgm:prSet/>
      <dgm:spPr/>
      <dgm:t>
        <a:bodyPr/>
        <a:lstStyle/>
        <a:p>
          <a:endParaRPr lang="tr-TR"/>
        </a:p>
      </dgm:t>
    </dgm:pt>
    <dgm:pt modelId="{178F7393-3437-44FE-B428-DA2067FC1AFB}">
      <dgm:prSet phldrT="[Metin]" custT="1"/>
      <dgm:spPr/>
      <dgm:t>
        <a:bodyPr/>
        <a:lstStyle/>
        <a:p>
          <a:pPr algn="l"/>
          <a:endParaRPr lang="tr-TR" sz="1600" dirty="0">
            <a:latin typeface="+mj-lt"/>
          </a:endParaRPr>
        </a:p>
      </dgm:t>
    </dgm:pt>
    <dgm:pt modelId="{40E5D2F1-98BB-4858-BACC-C384D098FB3E}" type="parTrans" cxnId="{C0E6DCEF-C633-4AD7-81A9-155F91CC4EF9}">
      <dgm:prSet/>
      <dgm:spPr/>
      <dgm:t>
        <a:bodyPr/>
        <a:lstStyle/>
        <a:p>
          <a:endParaRPr lang="tr-TR"/>
        </a:p>
      </dgm:t>
    </dgm:pt>
    <dgm:pt modelId="{B3D35539-5CE3-4554-A9D7-ACFEAA5623D3}" type="sibTrans" cxnId="{C0E6DCEF-C633-4AD7-81A9-155F91CC4EF9}">
      <dgm:prSet/>
      <dgm:spPr/>
      <dgm:t>
        <a:bodyPr/>
        <a:lstStyle/>
        <a:p>
          <a:endParaRPr lang="tr-TR"/>
        </a:p>
      </dgm:t>
    </dgm:pt>
    <dgm:pt modelId="{D2ABF60D-E3BF-435B-8CB6-D5749B3A7BEC}">
      <dgm:prSet phldrT="[Metin]" custT="1"/>
      <dgm:spPr/>
      <dgm:t>
        <a:bodyPr/>
        <a:lstStyle/>
        <a:p>
          <a:r>
            <a:rPr lang="tr-TR" sz="1600" dirty="0">
              <a:latin typeface="+mj-lt"/>
            </a:rPr>
            <a:t>Yıllara göre yabancı uyruklu öğrenci sayıları izlenmeye başlandı.</a:t>
          </a:r>
        </a:p>
      </dgm:t>
    </dgm:pt>
    <dgm:pt modelId="{10568D65-F139-474E-A95A-8A3AD5EB0E65}" type="parTrans" cxnId="{2D4440D2-1658-4DC9-BA4F-D21D3BCE153B}">
      <dgm:prSet/>
      <dgm:spPr/>
      <dgm:t>
        <a:bodyPr/>
        <a:lstStyle/>
        <a:p>
          <a:endParaRPr lang="tr-TR"/>
        </a:p>
      </dgm:t>
    </dgm:pt>
    <dgm:pt modelId="{6068A7D9-5AEE-4A9A-9C50-71C92B6326E2}" type="sibTrans" cxnId="{2D4440D2-1658-4DC9-BA4F-D21D3BCE153B}">
      <dgm:prSet/>
      <dgm:spPr/>
      <dgm:t>
        <a:bodyPr/>
        <a:lstStyle/>
        <a:p>
          <a:endParaRPr lang="tr-TR"/>
        </a:p>
      </dgm:t>
    </dgm:pt>
    <dgm:pt modelId="{9363E11A-F91C-4DB5-BF65-3BD4DFF8AA23}">
      <dgm:prSet phldrT="[Metin]" custT="1"/>
      <dgm:spPr/>
      <dgm:t>
        <a:bodyPr/>
        <a:lstStyle/>
        <a:p>
          <a:endParaRPr lang="tr-TR" sz="1600" dirty="0">
            <a:latin typeface="+mj-lt"/>
          </a:endParaRPr>
        </a:p>
      </dgm:t>
    </dgm:pt>
    <dgm:pt modelId="{8937B669-6D3A-4CD4-B7CA-6A805F7CF064}" type="parTrans" cxnId="{1CBC55DA-833C-40CD-B12B-CA2C9EEFB02B}">
      <dgm:prSet/>
      <dgm:spPr/>
      <dgm:t>
        <a:bodyPr/>
        <a:lstStyle/>
        <a:p>
          <a:endParaRPr lang="tr-TR"/>
        </a:p>
      </dgm:t>
    </dgm:pt>
    <dgm:pt modelId="{82864152-3C44-4CF4-BE57-01B443FD4151}" type="sibTrans" cxnId="{1CBC55DA-833C-40CD-B12B-CA2C9EEFB02B}">
      <dgm:prSet/>
      <dgm:spPr/>
      <dgm:t>
        <a:bodyPr/>
        <a:lstStyle/>
        <a:p>
          <a:endParaRPr lang="tr-TR"/>
        </a:p>
      </dgm:t>
    </dgm:pt>
    <dgm:pt modelId="{BC2851EF-1F17-40ED-9CD8-BF597E48EE7A}" type="pres">
      <dgm:prSet presAssocID="{121A0E4C-0497-420A-A94C-685792910314}" presName="cycleMatrixDiagram" presStyleCnt="0">
        <dgm:presLayoutVars>
          <dgm:chMax val="1"/>
          <dgm:dir/>
          <dgm:animLvl val="lvl"/>
          <dgm:resizeHandles val="exact"/>
        </dgm:presLayoutVars>
      </dgm:prSet>
      <dgm:spPr/>
    </dgm:pt>
    <dgm:pt modelId="{99284FCF-433B-4EB0-BA0A-5DADBC68EA44}" type="pres">
      <dgm:prSet presAssocID="{121A0E4C-0497-420A-A94C-685792910314}" presName="children" presStyleCnt="0"/>
      <dgm:spPr/>
    </dgm:pt>
    <dgm:pt modelId="{4BE4B950-505A-4C65-A1DA-59F9E8C08661}" type="pres">
      <dgm:prSet presAssocID="{121A0E4C-0497-420A-A94C-685792910314}" presName="child1group" presStyleCnt="0"/>
      <dgm:spPr/>
    </dgm:pt>
    <dgm:pt modelId="{571D84B1-D05A-4CB4-89A5-F7333FF42302}" type="pres">
      <dgm:prSet presAssocID="{121A0E4C-0497-420A-A94C-685792910314}" presName="child1" presStyleLbl="bgAcc1" presStyleIdx="0" presStyleCnt="4" custScaleX="180394" custLinFactNeighborX="-22303" custLinFactNeighborY="32835"/>
      <dgm:spPr/>
    </dgm:pt>
    <dgm:pt modelId="{52C6DB27-E416-445D-BBF9-3BF59C2A6022}" type="pres">
      <dgm:prSet presAssocID="{121A0E4C-0497-420A-A94C-685792910314}" presName="child1Text" presStyleLbl="bgAcc1" presStyleIdx="0" presStyleCnt="4">
        <dgm:presLayoutVars>
          <dgm:bulletEnabled val="1"/>
        </dgm:presLayoutVars>
      </dgm:prSet>
      <dgm:spPr/>
    </dgm:pt>
    <dgm:pt modelId="{CA29F1D0-7C16-43DE-8935-858277593084}" type="pres">
      <dgm:prSet presAssocID="{121A0E4C-0497-420A-A94C-685792910314}" presName="child2group" presStyleCnt="0"/>
      <dgm:spPr/>
    </dgm:pt>
    <dgm:pt modelId="{C1484291-B64F-4F3C-B7BB-7A34B080FAFB}" type="pres">
      <dgm:prSet presAssocID="{121A0E4C-0497-420A-A94C-685792910314}" presName="child2" presStyleLbl="bgAcc1" presStyleIdx="1" presStyleCnt="4" custScaleX="234853" custLinFactNeighborX="60519" custLinFactNeighborY="33217"/>
      <dgm:spPr/>
    </dgm:pt>
    <dgm:pt modelId="{99BD0E37-E6B5-427F-9BCA-6526701E76C8}" type="pres">
      <dgm:prSet presAssocID="{121A0E4C-0497-420A-A94C-685792910314}" presName="child2Text" presStyleLbl="bgAcc1" presStyleIdx="1" presStyleCnt="4">
        <dgm:presLayoutVars>
          <dgm:bulletEnabled val="1"/>
        </dgm:presLayoutVars>
      </dgm:prSet>
      <dgm:spPr/>
    </dgm:pt>
    <dgm:pt modelId="{B678778B-4A5E-4F48-B71A-51CDBCE3D1BC}" type="pres">
      <dgm:prSet presAssocID="{121A0E4C-0497-420A-A94C-685792910314}" presName="child3group" presStyleCnt="0"/>
      <dgm:spPr/>
    </dgm:pt>
    <dgm:pt modelId="{DD345441-17E5-48F8-BCB0-68E4D9F6F540}" type="pres">
      <dgm:prSet presAssocID="{121A0E4C-0497-420A-A94C-685792910314}" presName="child3" presStyleLbl="bgAcc1" presStyleIdx="2" presStyleCnt="4" custScaleX="291518" custLinFactNeighborX="55135" custLinFactNeighborY="-37965"/>
      <dgm:spPr/>
    </dgm:pt>
    <dgm:pt modelId="{4B42DFDC-3F88-4924-A011-7FF0ED168617}" type="pres">
      <dgm:prSet presAssocID="{121A0E4C-0497-420A-A94C-685792910314}" presName="child3Text" presStyleLbl="bgAcc1" presStyleIdx="2" presStyleCnt="4">
        <dgm:presLayoutVars>
          <dgm:bulletEnabled val="1"/>
        </dgm:presLayoutVars>
      </dgm:prSet>
      <dgm:spPr/>
    </dgm:pt>
    <dgm:pt modelId="{D1B00E01-1E6F-4FB6-8BE9-261002DF3DDD}" type="pres">
      <dgm:prSet presAssocID="{121A0E4C-0497-420A-A94C-685792910314}" presName="child4group" presStyleCnt="0"/>
      <dgm:spPr/>
    </dgm:pt>
    <dgm:pt modelId="{5F2E040C-01EB-426E-83C2-CB18103A08C8}" type="pres">
      <dgm:prSet presAssocID="{121A0E4C-0497-420A-A94C-685792910314}" presName="child4" presStyleLbl="bgAcc1" presStyleIdx="3" presStyleCnt="4" custScaleX="172539" custLinFactNeighborX="-25387" custLinFactNeighborY="-36012"/>
      <dgm:spPr/>
    </dgm:pt>
    <dgm:pt modelId="{2AFFBE54-DBE4-4632-AA62-B38F99CEEA11}" type="pres">
      <dgm:prSet presAssocID="{121A0E4C-0497-420A-A94C-685792910314}" presName="child4Text" presStyleLbl="bgAcc1" presStyleIdx="3" presStyleCnt="4">
        <dgm:presLayoutVars>
          <dgm:bulletEnabled val="1"/>
        </dgm:presLayoutVars>
      </dgm:prSet>
      <dgm:spPr/>
    </dgm:pt>
    <dgm:pt modelId="{E93F06E5-DF25-4DD9-BA46-E81449E32970}" type="pres">
      <dgm:prSet presAssocID="{121A0E4C-0497-420A-A94C-685792910314}" presName="childPlaceholder" presStyleCnt="0"/>
      <dgm:spPr/>
    </dgm:pt>
    <dgm:pt modelId="{19270743-B4B3-44DB-B4F7-908D02D75200}" type="pres">
      <dgm:prSet presAssocID="{121A0E4C-0497-420A-A94C-685792910314}" presName="circle" presStyleCnt="0"/>
      <dgm:spPr/>
    </dgm:pt>
    <dgm:pt modelId="{66D14BE8-C834-489D-88C3-909C702945D1}" type="pres">
      <dgm:prSet presAssocID="{121A0E4C-0497-420A-A94C-685792910314}" presName="quadrant1" presStyleLbl="node1" presStyleIdx="0" presStyleCnt="4">
        <dgm:presLayoutVars>
          <dgm:chMax val="1"/>
          <dgm:bulletEnabled val="1"/>
        </dgm:presLayoutVars>
      </dgm:prSet>
      <dgm:spPr/>
    </dgm:pt>
    <dgm:pt modelId="{9447BB15-BD8D-4D9C-BF9F-580FC12E3E51}" type="pres">
      <dgm:prSet presAssocID="{121A0E4C-0497-420A-A94C-685792910314}" presName="quadrant2" presStyleLbl="node1" presStyleIdx="1" presStyleCnt="4">
        <dgm:presLayoutVars>
          <dgm:chMax val="1"/>
          <dgm:bulletEnabled val="1"/>
        </dgm:presLayoutVars>
      </dgm:prSet>
      <dgm:spPr/>
    </dgm:pt>
    <dgm:pt modelId="{518789D0-5985-427B-8FF6-BD18C6E03CFD}" type="pres">
      <dgm:prSet presAssocID="{121A0E4C-0497-420A-A94C-685792910314}" presName="quadrant3" presStyleLbl="node1" presStyleIdx="2" presStyleCnt="4">
        <dgm:presLayoutVars>
          <dgm:chMax val="1"/>
          <dgm:bulletEnabled val="1"/>
        </dgm:presLayoutVars>
      </dgm:prSet>
      <dgm:spPr/>
    </dgm:pt>
    <dgm:pt modelId="{982C0D1A-9ECE-48F8-887B-23B07334A109}" type="pres">
      <dgm:prSet presAssocID="{121A0E4C-0497-420A-A94C-685792910314}" presName="quadrant4" presStyleLbl="node1" presStyleIdx="3" presStyleCnt="4">
        <dgm:presLayoutVars>
          <dgm:chMax val="1"/>
          <dgm:bulletEnabled val="1"/>
        </dgm:presLayoutVars>
      </dgm:prSet>
      <dgm:spPr/>
    </dgm:pt>
    <dgm:pt modelId="{F1D69BBB-975B-445D-B44A-781ED0E99130}" type="pres">
      <dgm:prSet presAssocID="{121A0E4C-0497-420A-A94C-685792910314}" presName="quadrantPlaceholder" presStyleCnt="0"/>
      <dgm:spPr/>
    </dgm:pt>
    <dgm:pt modelId="{7F024D4D-EAB1-4CE7-BFFE-A2A2FEB88BE1}" type="pres">
      <dgm:prSet presAssocID="{121A0E4C-0497-420A-A94C-685792910314}" presName="center1" presStyleLbl="fgShp" presStyleIdx="0" presStyleCnt="2"/>
      <dgm:spPr/>
    </dgm:pt>
    <dgm:pt modelId="{2EDE1BBC-A2C4-449C-8361-AE2490F91451}" type="pres">
      <dgm:prSet presAssocID="{121A0E4C-0497-420A-A94C-685792910314}" presName="center2" presStyleLbl="fgShp" presStyleIdx="1" presStyleCnt="2"/>
      <dgm:spPr/>
    </dgm:pt>
  </dgm:ptLst>
  <dgm:cxnLst>
    <dgm:cxn modelId="{CBD32001-098A-4313-8FA4-36164CC373EB}" type="presOf" srcId="{9500056C-DD91-4C98-B402-BAC757C13991}" destId="{982C0D1A-9ECE-48F8-887B-23B07334A109}" srcOrd="0" destOrd="0" presId="urn:microsoft.com/office/officeart/2005/8/layout/cycle4"/>
    <dgm:cxn modelId="{4B58C212-5E08-4497-9E14-97B57B53C625}" srcId="{121A0E4C-0497-420A-A94C-685792910314}" destId="{E93C241D-D162-4C0C-B7E1-EC91039DA59C}" srcOrd="1" destOrd="0" parTransId="{E10F3A36-AB9C-41ED-988F-331739410BB7}" sibTransId="{DAC68325-A095-4BCC-BE35-37EA38112BD6}"/>
    <dgm:cxn modelId="{104C7D14-BB56-45FC-9843-C86FADED0CFC}" type="presOf" srcId="{ABFDA1FC-404D-4494-9831-F71C41F45F13}" destId="{C1484291-B64F-4F3C-B7BB-7A34B080FAFB}" srcOrd="0" destOrd="1" presId="urn:microsoft.com/office/officeart/2005/8/layout/cycle4"/>
    <dgm:cxn modelId="{F12F9A32-2995-45FF-853C-37734802ACEF}" type="presOf" srcId="{9363E11A-F91C-4DB5-BF65-3BD4DFF8AA23}" destId="{571D84B1-D05A-4CB4-89A5-F7333FF42302}" srcOrd="0" destOrd="0" presId="urn:microsoft.com/office/officeart/2005/8/layout/cycle4"/>
    <dgm:cxn modelId="{15BFA948-A26B-42DA-81B0-D086F10BBC73}" srcId="{E93C241D-D162-4C0C-B7E1-EC91039DA59C}" destId="{ABFDA1FC-404D-4494-9831-F71C41F45F13}" srcOrd="1" destOrd="0" parTransId="{CCA1FB67-DE51-463B-882B-81CDD18688D9}" sibTransId="{ECD6F45C-840C-4981-B7A1-B75498FADDD6}"/>
    <dgm:cxn modelId="{B05C446A-B6C2-4D6C-BF5F-232036DB64EE}" type="presOf" srcId="{D9DD325F-6A4B-48B4-ADC5-1BA692A63AE4}" destId="{5F2E040C-01EB-426E-83C2-CB18103A08C8}" srcOrd="0" destOrd="0" presId="urn:microsoft.com/office/officeart/2005/8/layout/cycle4"/>
    <dgm:cxn modelId="{1F09F66B-4029-44EF-A0F9-F1AD4DCCC319}" type="presOf" srcId="{D2ABF60D-E3BF-435B-8CB6-D5749B3A7BEC}" destId="{52C6DB27-E416-445D-BBF9-3BF59C2A6022}" srcOrd="1" destOrd="1" presId="urn:microsoft.com/office/officeart/2005/8/layout/cycle4"/>
    <dgm:cxn modelId="{F674D178-1911-421D-B2B0-0C648C6487A1}" type="presOf" srcId="{909C6C81-5E59-45DE-BF55-D10168325E0D}" destId="{66D14BE8-C834-489D-88C3-909C702945D1}" srcOrd="0" destOrd="0" presId="urn:microsoft.com/office/officeart/2005/8/layout/cycle4"/>
    <dgm:cxn modelId="{64C2A87D-F536-4837-A01A-4F0F352C5D4E}" srcId="{121A0E4C-0497-420A-A94C-685792910314}" destId="{9500056C-DD91-4C98-B402-BAC757C13991}" srcOrd="3" destOrd="0" parTransId="{FC66B069-4F91-42D6-B895-82647AE923AE}" sibTransId="{539F59B5-3CD3-41E1-89EB-8D569BE6686E}"/>
    <dgm:cxn modelId="{39EB6F96-E180-4F1E-8121-5BA1A266C162}" srcId="{121A0E4C-0497-420A-A94C-685792910314}" destId="{D7FE5B3A-5569-4936-9843-3EDAF340C2FB}" srcOrd="2" destOrd="0" parTransId="{F3EE68C8-BCD6-4F35-A22A-EF54D67962BD}" sibTransId="{4977A8A5-5AE2-4398-BCCA-787E91E7E240}"/>
    <dgm:cxn modelId="{EDACD69B-8620-4CC9-A9B2-A35DE2F75803}" type="presOf" srcId="{091F038C-756D-44EF-BE28-807DE28E81BB}" destId="{4B42DFDC-3F88-4924-A011-7FF0ED168617}" srcOrd="1" destOrd="0" presId="urn:microsoft.com/office/officeart/2005/8/layout/cycle4"/>
    <dgm:cxn modelId="{10D3D5A9-393C-4613-A0FD-60E572D9EB6F}" type="presOf" srcId="{D9DD325F-6A4B-48B4-ADC5-1BA692A63AE4}" destId="{2AFFBE54-DBE4-4632-AA62-B38F99CEEA11}" srcOrd="1" destOrd="0" presId="urn:microsoft.com/office/officeart/2005/8/layout/cycle4"/>
    <dgm:cxn modelId="{78ADC4B1-6B8B-4B0D-84B9-06B5454DB285}" srcId="{9500056C-DD91-4C98-B402-BAC757C13991}" destId="{D9DD325F-6A4B-48B4-ADC5-1BA692A63AE4}" srcOrd="0" destOrd="0" parTransId="{438E65F6-0A59-481F-8001-730FB70C9FE9}" sibTransId="{C9702291-3F0B-4792-B935-F7711D604B84}"/>
    <dgm:cxn modelId="{4BFB68B4-D08A-469C-B55A-270D827BDA27}" type="presOf" srcId="{091F038C-756D-44EF-BE28-807DE28E81BB}" destId="{DD345441-17E5-48F8-BCB0-68E4D9F6F540}" srcOrd="0" destOrd="0" presId="urn:microsoft.com/office/officeart/2005/8/layout/cycle4"/>
    <dgm:cxn modelId="{3C2D88C0-2114-4425-8152-386F37920344}" srcId="{121A0E4C-0497-420A-A94C-685792910314}" destId="{909C6C81-5E59-45DE-BF55-D10168325E0D}" srcOrd="0" destOrd="0" parTransId="{0A608062-9B85-4620-80FE-A9826E4DD922}" sibTransId="{5BE8CDB4-863D-4D0A-A4EF-608C64A73AF1}"/>
    <dgm:cxn modelId="{14DA46C2-4DB3-4463-AF58-AC332E6549E6}" type="presOf" srcId="{9363E11A-F91C-4DB5-BF65-3BD4DFF8AA23}" destId="{52C6DB27-E416-445D-BBF9-3BF59C2A6022}" srcOrd="1" destOrd="0" presId="urn:microsoft.com/office/officeart/2005/8/layout/cycle4"/>
    <dgm:cxn modelId="{0D92E0CD-1D4F-478F-954E-C225481109BC}" type="presOf" srcId="{E93C241D-D162-4C0C-B7E1-EC91039DA59C}" destId="{9447BB15-BD8D-4D9C-BF9F-580FC12E3E51}" srcOrd="0" destOrd="0" presId="urn:microsoft.com/office/officeart/2005/8/layout/cycle4"/>
    <dgm:cxn modelId="{7B89B3D0-B36A-4405-804E-12C053B06C11}" type="presOf" srcId="{ABFDA1FC-404D-4494-9831-F71C41F45F13}" destId="{99BD0E37-E6B5-427F-9BCA-6526701E76C8}" srcOrd="1" destOrd="1" presId="urn:microsoft.com/office/officeart/2005/8/layout/cycle4"/>
    <dgm:cxn modelId="{C3768AD1-33EB-42BC-8309-06F15A4C3C08}" type="presOf" srcId="{D7FE5B3A-5569-4936-9843-3EDAF340C2FB}" destId="{518789D0-5985-427B-8FF6-BD18C6E03CFD}" srcOrd="0" destOrd="0" presId="urn:microsoft.com/office/officeart/2005/8/layout/cycle4"/>
    <dgm:cxn modelId="{2D4440D2-1658-4DC9-BA4F-D21D3BCE153B}" srcId="{909C6C81-5E59-45DE-BF55-D10168325E0D}" destId="{D2ABF60D-E3BF-435B-8CB6-D5749B3A7BEC}" srcOrd="1" destOrd="0" parTransId="{10568D65-F139-474E-A95A-8A3AD5EB0E65}" sibTransId="{6068A7D9-5AEE-4A9A-9C50-71C92B6326E2}"/>
    <dgm:cxn modelId="{1CBC55DA-833C-40CD-B12B-CA2C9EEFB02B}" srcId="{909C6C81-5E59-45DE-BF55-D10168325E0D}" destId="{9363E11A-F91C-4DB5-BF65-3BD4DFF8AA23}" srcOrd="0" destOrd="0" parTransId="{8937B669-6D3A-4CD4-B7CA-6A805F7CF064}" sibTransId="{82864152-3C44-4CF4-BE57-01B443FD4151}"/>
    <dgm:cxn modelId="{ED1109DE-BAF1-459E-B1B9-AA40301F5D60}" type="presOf" srcId="{D2ABF60D-E3BF-435B-8CB6-D5749B3A7BEC}" destId="{571D84B1-D05A-4CB4-89A5-F7333FF42302}" srcOrd="0" destOrd="1" presId="urn:microsoft.com/office/officeart/2005/8/layout/cycle4"/>
    <dgm:cxn modelId="{49C9C1DF-8467-430F-ADEC-D161438A56C1}" type="presOf" srcId="{121A0E4C-0497-420A-A94C-685792910314}" destId="{BC2851EF-1F17-40ED-9CD8-BF597E48EE7A}" srcOrd="0" destOrd="0" presId="urn:microsoft.com/office/officeart/2005/8/layout/cycle4"/>
    <dgm:cxn modelId="{AF9D30ED-73CE-404C-B423-4C31B5F94F70}" srcId="{D7FE5B3A-5569-4936-9843-3EDAF340C2FB}" destId="{091F038C-756D-44EF-BE28-807DE28E81BB}" srcOrd="0" destOrd="0" parTransId="{5F5F4AF5-A73E-4639-AD63-C56DF4CE16F8}" sibTransId="{E673E215-5ED8-4616-9542-58C3310DD776}"/>
    <dgm:cxn modelId="{80F79AED-1E7B-41E5-B80B-FB8E21FD7AEE}" type="presOf" srcId="{178F7393-3437-44FE-B428-DA2067FC1AFB}" destId="{99BD0E37-E6B5-427F-9BCA-6526701E76C8}" srcOrd="1" destOrd="0" presId="urn:microsoft.com/office/officeart/2005/8/layout/cycle4"/>
    <dgm:cxn modelId="{C0E6DCEF-C633-4AD7-81A9-155F91CC4EF9}" srcId="{E93C241D-D162-4C0C-B7E1-EC91039DA59C}" destId="{178F7393-3437-44FE-B428-DA2067FC1AFB}" srcOrd="0" destOrd="0" parTransId="{40E5D2F1-98BB-4858-BACC-C384D098FB3E}" sibTransId="{B3D35539-5CE3-4554-A9D7-ACFEAA5623D3}"/>
    <dgm:cxn modelId="{ADBBE7F0-B83D-408B-A6BB-F3A8CBB85160}" type="presOf" srcId="{178F7393-3437-44FE-B428-DA2067FC1AFB}" destId="{C1484291-B64F-4F3C-B7BB-7A34B080FAFB}" srcOrd="0" destOrd="0" presId="urn:microsoft.com/office/officeart/2005/8/layout/cycle4"/>
    <dgm:cxn modelId="{AC4908BD-E393-4F32-B063-7F4876DC5930}" type="presParOf" srcId="{BC2851EF-1F17-40ED-9CD8-BF597E48EE7A}" destId="{99284FCF-433B-4EB0-BA0A-5DADBC68EA44}" srcOrd="0" destOrd="0" presId="urn:microsoft.com/office/officeart/2005/8/layout/cycle4"/>
    <dgm:cxn modelId="{E9404E04-6B75-4563-98B9-CA26E8926431}" type="presParOf" srcId="{99284FCF-433B-4EB0-BA0A-5DADBC68EA44}" destId="{4BE4B950-505A-4C65-A1DA-59F9E8C08661}" srcOrd="0" destOrd="0" presId="urn:microsoft.com/office/officeart/2005/8/layout/cycle4"/>
    <dgm:cxn modelId="{A5E7153D-F409-4D8A-886C-D7E69230B2F5}" type="presParOf" srcId="{4BE4B950-505A-4C65-A1DA-59F9E8C08661}" destId="{571D84B1-D05A-4CB4-89A5-F7333FF42302}" srcOrd="0" destOrd="0" presId="urn:microsoft.com/office/officeart/2005/8/layout/cycle4"/>
    <dgm:cxn modelId="{4CFA3A01-FF41-4DE0-850F-86D5489E6263}" type="presParOf" srcId="{4BE4B950-505A-4C65-A1DA-59F9E8C08661}" destId="{52C6DB27-E416-445D-BBF9-3BF59C2A6022}" srcOrd="1" destOrd="0" presId="urn:microsoft.com/office/officeart/2005/8/layout/cycle4"/>
    <dgm:cxn modelId="{23046F57-C802-4057-A83B-47EC0119B803}" type="presParOf" srcId="{99284FCF-433B-4EB0-BA0A-5DADBC68EA44}" destId="{CA29F1D0-7C16-43DE-8935-858277593084}" srcOrd="1" destOrd="0" presId="urn:microsoft.com/office/officeart/2005/8/layout/cycle4"/>
    <dgm:cxn modelId="{D47250B4-FFF9-4C5C-8DA5-766C5721B9E5}" type="presParOf" srcId="{CA29F1D0-7C16-43DE-8935-858277593084}" destId="{C1484291-B64F-4F3C-B7BB-7A34B080FAFB}" srcOrd="0" destOrd="0" presId="urn:microsoft.com/office/officeart/2005/8/layout/cycle4"/>
    <dgm:cxn modelId="{CC40C5F5-DEC7-43D8-BB98-832AF3D10FB6}" type="presParOf" srcId="{CA29F1D0-7C16-43DE-8935-858277593084}" destId="{99BD0E37-E6B5-427F-9BCA-6526701E76C8}" srcOrd="1" destOrd="0" presId="urn:microsoft.com/office/officeart/2005/8/layout/cycle4"/>
    <dgm:cxn modelId="{2A4C2CFF-F963-4513-A93A-527E6D8A4469}" type="presParOf" srcId="{99284FCF-433B-4EB0-BA0A-5DADBC68EA44}" destId="{B678778B-4A5E-4F48-B71A-51CDBCE3D1BC}" srcOrd="2" destOrd="0" presId="urn:microsoft.com/office/officeart/2005/8/layout/cycle4"/>
    <dgm:cxn modelId="{2B9B0799-4BA5-4DD4-A763-7B2DC4054F5D}" type="presParOf" srcId="{B678778B-4A5E-4F48-B71A-51CDBCE3D1BC}" destId="{DD345441-17E5-48F8-BCB0-68E4D9F6F540}" srcOrd="0" destOrd="0" presId="urn:microsoft.com/office/officeart/2005/8/layout/cycle4"/>
    <dgm:cxn modelId="{0439DE6F-D8CA-45F8-B55D-B69FAEB9C013}" type="presParOf" srcId="{B678778B-4A5E-4F48-B71A-51CDBCE3D1BC}" destId="{4B42DFDC-3F88-4924-A011-7FF0ED168617}" srcOrd="1" destOrd="0" presId="urn:microsoft.com/office/officeart/2005/8/layout/cycle4"/>
    <dgm:cxn modelId="{9541E821-5A1F-4975-9202-E35DAA843032}" type="presParOf" srcId="{99284FCF-433B-4EB0-BA0A-5DADBC68EA44}" destId="{D1B00E01-1E6F-4FB6-8BE9-261002DF3DDD}" srcOrd="3" destOrd="0" presId="urn:microsoft.com/office/officeart/2005/8/layout/cycle4"/>
    <dgm:cxn modelId="{AB2D97B6-BA96-49C6-A3E2-B633F0EA50F2}" type="presParOf" srcId="{D1B00E01-1E6F-4FB6-8BE9-261002DF3DDD}" destId="{5F2E040C-01EB-426E-83C2-CB18103A08C8}" srcOrd="0" destOrd="0" presId="urn:microsoft.com/office/officeart/2005/8/layout/cycle4"/>
    <dgm:cxn modelId="{FC8D493D-C580-41ED-9C41-EBE188FD8A7C}" type="presParOf" srcId="{D1B00E01-1E6F-4FB6-8BE9-261002DF3DDD}" destId="{2AFFBE54-DBE4-4632-AA62-B38F99CEEA11}" srcOrd="1" destOrd="0" presId="urn:microsoft.com/office/officeart/2005/8/layout/cycle4"/>
    <dgm:cxn modelId="{3D6E6E9E-6C00-4C36-ADE5-00532E2FF02F}" type="presParOf" srcId="{99284FCF-433B-4EB0-BA0A-5DADBC68EA44}" destId="{E93F06E5-DF25-4DD9-BA46-E81449E32970}" srcOrd="4" destOrd="0" presId="urn:microsoft.com/office/officeart/2005/8/layout/cycle4"/>
    <dgm:cxn modelId="{5B2D028F-0693-4CED-9BE5-866E9705C8A5}" type="presParOf" srcId="{BC2851EF-1F17-40ED-9CD8-BF597E48EE7A}" destId="{19270743-B4B3-44DB-B4F7-908D02D75200}" srcOrd="1" destOrd="0" presId="urn:microsoft.com/office/officeart/2005/8/layout/cycle4"/>
    <dgm:cxn modelId="{A39CA9C9-7E90-479B-B0EE-316A29871EBB}" type="presParOf" srcId="{19270743-B4B3-44DB-B4F7-908D02D75200}" destId="{66D14BE8-C834-489D-88C3-909C702945D1}" srcOrd="0" destOrd="0" presId="urn:microsoft.com/office/officeart/2005/8/layout/cycle4"/>
    <dgm:cxn modelId="{23DCC190-AB45-4307-9AC2-83E3F998A6BF}" type="presParOf" srcId="{19270743-B4B3-44DB-B4F7-908D02D75200}" destId="{9447BB15-BD8D-4D9C-BF9F-580FC12E3E51}" srcOrd="1" destOrd="0" presId="urn:microsoft.com/office/officeart/2005/8/layout/cycle4"/>
    <dgm:cxn modelId="{FCBF1570-3685-4A97-9803-DF4581829AC8}" type="presParOf" srcId="{19270743-B4B3-44DB-B4F7-908D02D75200}" destId="{518789D0-5985-427B-8FF6-BD18C6E03CFD}" srcOrd="2" destOrd="0" presId="urn:microsoft.com/office/officeart/2005/8/layout/cycle4"/>
    <dgm:cxn modelId="{284EE4E3-660A-42D7-9F5F-E34AEFFEF087}" type="presParOf" srcId="{19270743-B4B3-44DB-B4F7-908D02D75200}" destId="{982C0D1A-9ECE-48F8-887B-23B07334A109}" srcOrd="3" destOrd="0" presId="urn:microsoft.com/office/officeart/2005/8/layout/cycle4"/>
    <dgm:cxn modelId="{2DB070D6-1679-41E1-881B-DCC594AAB081}" type="presParOf" srcId="{19270743-B4B3-44DB-B4F7-908D02D75200}" destId="{F1D69BBB-975B-445D-B44A-781ED0E99130}" srcOrd="4" destOrd="0" presId="urn:microsoft.com/office/officeart/2005/8/layout/cycle4"/>
    <dgm:cxn modelId="{23F60F60-A15E-4EE2-BBF4-175CD18403AE}" type="presParOf" srcId="{BC2851EF-1F17-40ED-9CD8-BF597E48EE7A}" destId="{7F024D4D-EAB1-4CE7-BFFE-A2A2FEB88BE1}" srcOrd="2" destOrd="0" presId="urn:microsoft.com/office/officeart/2005/8/layout/cycle4"/>
    <dgm:cxn modelId="{C07C150E-9959-4043-A6D5-8CBE5AFCD12E}" type="presParOf" srcId="{BC2851EF-1F17-40ED-9CD8-BF597E48EE7A}" destId="{2EDE1BBC-A2C4-449C-8361-AE2490F9145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1A0E4C-0497-420A-A94C-685792910314}"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tr-TR"/>
        </a:p>
      </dgm:t>
    </dgm:pt>
    <dgm:pt modelId="{909C6C81-5E59-45DE-BF55-D10168325E0D}">
      <dgm:prSet phldrT="[Metin]"/>
      <dgm:spPr/>
      <dgm:t>
        <a:bodyPr/>
        <a:lstStyle/>
        <a:p>
          <a:r>
            <a:rPr lang="tr-TR" dirty="0"/>
            <a:t>Önlem Al</a:t>
          </a:r>
        </a:p>
      </dgm:t>
    </dgm:pt>
    <dgm:pt modelId="{0A608062-9B85-4620-80FE-A9826E4DD922}" type="parTrans" cxnId="{3C2D88C0-2114-4425-8152-386F37920344}">
      <dgm:prSet/>
      <dgm:spPr/>
      <dgm:t>
        <a:bodyPr/>
        <a:lstStyle/>
        <a:p>
          <a:endParaRPr lang="tr-TR"/>
        </a:p>
      </dgm:t>
    </dgm:pt>
    <dgm:pt modelId="{5BE8CDB4-863D-4D0A-A4EF-608C64A73AF1}" type="sibTrans" cxnId="{3C2D88C0-2114-4425-8152-386F37920344}">
      <dgm:prSet/>
      <dgm:spPr/>
      <dgm:t>
        <a:bodyPr/>
        <a:lstStyle/>
        <a:p>
          <a:endParaRPr lang="tr-TR"/>
        </a:p>
      </dgm:t>
    </dgm:pt>
    <dgm:pt modelId="{1E1778BA-924B-491B-980C-7B681AF7A2A2}">
      <dgm:prSet phldrT="[Metin]" custT="1"/>
      <dgm:spPr/>
      <dgm:t>
        <a:bodyPr/>
        <a:lstStyle/>
        <a:p>
          <a:r>
            <a:rPr lang="tr-TR" sz="1600" dirty="0">
              <a:solidFill>
                <a:schemeClr val="tx1"/>
              </a:solidFill>
              <a:latin typeface="+mj-lt"/>
            </a:rPr>
            <a:t>Bu sürecin dergiye önemli katkı sağladığı sözlü geri bildirimler alınarak, devam ettirilmesine karar verildi. </a:t>
          </a:r>
        </a:p>
      </dgm:t>
    </dgm:pt>
    <dgm:pt modelId="{5618D44E-80E4-4C48-8559-8AC2AD8A3442}" type="parTrans" cxnId="{43EF7C3A-1F53-4D4E-BC89-B70CF154F3FC}">
      <dgm:prSet/>
      <dgm:spPr/>
      <dgm:t>
        <a:bodyPr/>
        <a:lstStyle/>
        <a:p>
          <a:endParaRPr lang="tr-TR"/>
        </a:p>
      </dgm:t>
    </dgm:pt>
    <dgm:pt modelId="{3ADBA619-8BC9-48E9-B8F9-C4AF178E3940}" type="sibTrans" cxnId="{43EF7C3A-1F53-4D4E-BC89-B70CF154F3FC}">
      <dgm:prSet/>
      <dgm:spPr/>
      <dgm:t>
        <a:bodyPr/>
        <a:lstStyle/>
        <a:p>
          <a:endParaRPr lang="tr-TR"/>
        </a:p>
      </dgm:t>
    </dgm:pt>
    <dgm:pt modelId="{E93C241D-D162-4C0C-B7E1-EC91039DA59C}">
      <dgm:prSet phldrT="[Metin]"/>
      <dgm:spPr/>
      <dgm:t>
        <a:bodyPr/>
        <a:lstStyle/>
        <a:p>
          <a:r>
            <a:rPr lang="tr-TR" dirty="0"/>
            <a:t>Planla</a:t>
          </a:r>
        </a:p>
      </dgm:t>
    </dgm:pt>
    <dgm:pt modelId="{E10F3A36-AB9C-41ED-988F-331739410BB7}" type="parTrans" cxnId="{4B58C212-5E08-4497-9E14-97B57B53C625}">
      <dgm:prSet/>
      <dgm:spPr/>
      <dgm:t>
        <a:bodyPr/>
        <a:lstStyle/>
        <a:p>
          <a:endParaRPr lang="tr-TR"/>
        </a:p>
      </dgm:t>
    </dgm:pt>
    <dgm:pt modelId="{DAC68325-A095-4BCC-BE35-37EA38112BD6}" type="sibTrans" cxnId="{4B58C212-5E08-4497-9E14-97B57B53C625}">
      <dgm:prSet/>
      <dgm:spPr/>
      <dgm:t>
        <a:bodyPr/>
        <a:lstStyle/>
        <a:p>
          <a:endParaRPr lang="tr-TR"/>
        </a:p>
      </dgm:t>
    </dgm:pt>
    <dgm:pt modelId="{ABFDA1FC-404D-4494-9831-F71C41F45F13}">
      <dgm:prSet phldrT="[Metin]" custT="1"/>
      <dgm:spPr/>
      <dgm:t>
        <a:bodyPr/>
        <a:lstStyle/>
        <a:p>
          <a:r>
            <a:rPr lang="tr-TR" sz="1600" dirty="0">
              <a:latin typeface="+mj-lt"/>
            </a:rPr>
            <a:t>Enstitü Kurulunda Enstitü Dergisi’nde alanların temsiliyetinin zenginleştirilmesi ile ilgili geri bildirimler geldi.</a:t>
          </a:r>
        </a:p>
      </dgm:t>
    </dgm:pt>
    <dgm:pt modelId="{CCA1FB67-DE51-463B-882B-81CDD18688D9}" type="parTrans" cxnId="{15BFA948-A26B-42DA-81B0-D086F10BBC73}">
      <dgm:prSet/>
      <dgm:spPr/>
      <dgm:t>
        <a:bodyPr/>
        <a:lstStyle/>
        <a:p>
          <a:endParaRPr lang="tr-TR"/>
        </a:p>
      </dgm:t>
    </dgm:pt>
    <dgm:pt modelId="{ECD6F45C-840C-4981-B7A1-B75498FADDD6}" type="sibTrans" cxnId="{15BFA948-A26B-42DA-81B0-D086F10BBC73}">
      <dgm:prSet/>
      <dgm:spPr/>
      <dgm:t>
        <a:bodyPr/>
        <a:lstStyle/>
        <a:p>
          <a:endParaRPr lang="tr-TR"/>
        </a:p>
      </dgm:t>
    </dgm:pt>
    <dgm:pt modelId="{D7FE5B3A-5569-4936-9843-3EDAF340C2FB}">
      <dgm:prSet phldrT="[Metin]"/>
      <dgm:spPr/>
      <dgm:t>
        <a:bodyPr/>
        <a:lstStyle/>
        <a:p>
          <a:r>
            <a:rPr lang="tr-TR" dirty="0"/>
            <a:t>Uygula</a:t>
          </a:r>
        </a:p>
      </dgm:t>
    </dgm:pt>
    <dgm:pt modelId="{F3EE68C8-BCD6-4F35-A22A-EF54D67962BD}" type="parTrans" cxnId="{39EB6F96-E180-4F1E-8121-5BA1A266C162}">
      <dgm:prSet/>
      <dgm:spPr/>
      <dgm:t>
        <a:bodyPr/>
        <a:lstStyle/>
        <a:p>
          <a:endParaRPr lang="tr-TR"/>
        </a:p>
      </dgm:t>
    </dgm:pt>
    <dgm:pt modelId="{4977A8A5-5AE2-4398-BCCA-787E91E7E240}" type="sibTrans" cxnId="{39EB6F96-E180-4F1E-8121-5BA1A266C162}">
      <dgm:prSet/>
      <dgm:spPr/>
      <dgm:t>
        <a:bodyPr/>
        <a:lstStyle/>
        <a:p>
          <a:endParaRPr lang="tr-TR"/>
        </a:p>
      </dgm:t>
    </dgm:pt>
    <dgm:pt modelId="{091F038C-756D-44EF-BE28-807DE28E81BB}">
      <dgm:prSet phldrT="[Metin]" custT="1"/>
      <dgm:spPr/>
      <dgm:t>
        <a:bodyPr/>
        <a:lstStyle/>
        <a:p>
          <a:r>
            <a:rPr lang="tr-TR" sz="1600" dirty="0">
              <a:latin typeface="+mj-lt"/>
            </a:rPr>
            <a:t>Dergi Editör Kurulu oluşturuldu. Çeşitli alanlardan öğretim üyeleri editoryal sürece dahil edildi. </a:t>
          </a:r>
        </a:p>
      </dgm:t>
    </dgm:pt>
    <dgm:pt modelId="{5F5F4AF5-A73E-4639-AD63-C56DF4CE16F8}" type="parTrans" cxnId="{AF9D30ED-73CE-404C-B423-4C31B5F94F70}">
      <dgm:prSet/>
      <dgm:spPr/>
      <dgm:t>
        <a:bodyPr/>
        <a:lstStyle/>
        <a:p>
          <a:endParaRPr lang="tr-TR"/>
        </a:p>
      </dgm:t>
    </dgm:pt>
    <dgm:pt modelId="{E673E215-5ED8-4616-9542-58C3310DD776}" type="sibTrans" cxnId="{AF9D30ED-73CE-404C-B423-4C31B5F94F70}">
      <dgm:prSet/>
      <dgm:spPr/>
      <dgm:t>
        <a:bodyPr/>
        <a:lstStyle/>
        <a:p>
          <a:endParaRPr lang="tr-TR"/>
        </a:p>
      </dgm:t>
    </dgm:pt>
    <dgm:pt modelId="{9500056C-DD91-4C98-B402-BAC757C13991}">
      <dgm:prSet phldrT="[Metin]"/>
      <dgm:spPr/>
      <dgm:t>
        <a:bodyPr/>
        <a:lstStyle/>
        <a:p>
          <a:r>
            <a:rPr lang="tr-TR" dirty="0"/>
            <a:t>Kontrol Et</a:t>
          </a:r>
        </a:p>
      </dgm:t>
    </dgm:pt>
    <dgm:pt modelId="{FC66B069-4F91-42D6-B895-82647AE923AE}" type="parTrans" cxnId="{64C2A87D-F536-4837-A01A-4F0F352C5D4E}">
      <dgm:prSet/>
      <dgm:spPr/>
      <dgm:t>
        <a:bodyPr/>
        <a:lstStyle/>
        <a:p>
          <a:endParaRPr lang="tr-TR"/>
        </a:p>
      </dgm:t>
    </dgm:pt>
    <dgm:pt modelId="{539F59B5-3CD3-41E1-89EB-8D569BE6686E}" type="sibTrans" cxnId="{64C2A87D-F536-4837-A01A-4F0F352C5D4E}">
      <dgm:prSet/>
      <dgm:spPr/>
      <dgm:t>
        <a:bodyPr/>
        <a:lstStyle/>
        <a:p>
          <a:endParaRPr lang="tr-TR"/>
        </a:p>
      </dgm:t>
    </dgm:pt>
    <dgm:pt modelId="{D9DD325F-6A4B-48B4-ADC5-1BA692A63AE4}">
      <dgm:prSet phldrT="[Metin]" custT="1"/>
      <dgm:spPr/>
      <dgm:t>
        <a:bodyPr/>
        <a:lstStyle/>
        <a:p>
          <a:r>
            <a:rPr lang="tr-TR" sz="1600" dirty="0">
              <a:latin typeface="+mj-lt"/>
            </a:rPr>
            <a:t>Derginin makale içeriği zenginleşti. Makale değerlendirme süreleri kısaldı. </a:t>
          </a:r>
        </a:p>
      </dgm:t>
    </dgm:pt>
    <dgm:pt modelId="{438E65F6-0A59-481F-8001-730FB70C9FE9}" type="parTrans" cxnId="{78ADC4B1-6B8B-4B0D-84B9-06B5454DB285}">
      <dgm:prSet/>
      <dgm:spPr/>
      <dgm:t>
        <a:bodyPr/>
        <a:lstStyle/>
        <a:p>
          <a:endParaRPr lang="tr-TR"/>
        </a:p>
      </dgm:t>
    </dgm:pt>
    <dgm:pt modelId="{C9702291-3F0B-4792-B935-F7711D604B84}" type="sibTrans" cxnId="{78ADC4B1-6B8B-4B0D-84B9-06B5454DB285}">
      <dgm:prSet/>
      <dgm:spPr/>
      <dgm:t>
        <a:bodyPr/>
        <a:lstStyle/>
        <a:p>
          <a:endParaRPr lang="tr-TR"/>
        </a:p>
      </dgm:t>
    </dgm:pt>
    <dgm:pt modelId="{BB236579-AE0F-41E8-AA0C-4CDFE4799F3C}">
      <dgm:prSet phldrT="[Metin]" custT="1"/>
      <dgm:spPr/>
      <dgm:t>
        <a:bodyPr/>
        <a:lstStyle/>
        <a:p>
          <a:endParaRPr lang="tr-TR" sz="1600" dirty="0">
            <a:latin typeface="+mj-lt"/>
          </a:endParaRPr>
        </a:p>
      </dgm:t>
    </dgm:pt>
    <dgm:pt modelId="{7CFB0C82-4A90-4FC7-BB2C-9052565F3B50}" type="parTrans" cxnId="{EAB00BBA-8F18-4380-B35A-24D6E521BAA9}">
      <dgm:prSet/>
      <dgm:spPr/>
      <dgm:t>
        <a:bodyPr/>
        <a:lstStyle/>
        <a:p>
          <a:endParaRPr lang="tr-TR"/>
        </a:p>
      </dgm:t>
    </dgm:pt>
    <dgm:pt modelId="{C624BC43-CAAF-4635-8F8D-9CC686317C86}" type="sibTrans" cxnId="{EAB00BBA-8F18-4380-B35A-24D6E521BAA9}">
      <dgm:prSet/>
      <dgm:spPr/>
      <dgm:t>
        <a:bodyPr/>
        <a:lstStyle/>
        <a:p>
          <a:endParaRPr lang="tr-TR"/>
        </a:p>
      </dgm:t>
    </dgm:pt>
    <dgm:pt modelId="{CB35A87D-11E7-42C8-BBF0-477A1DD5E6FF}">
      <dgm:prSet phldrT="[Metin]" custT="1"/>
      <dgm:spPr/>
      <dgm:t>
        <a:bodyPr/>
        <a:lstStyle/>
        <a:p>
          <a:endParaRPr lang="tr-TR" sz="1600" dirty="0">
            <a:latin typeface="+mj-lt"/>
          </a:endParaRPr>
        </a:p>
      </dgm:t>
    </dgm:pt>
    <dgm:pt modelId="{BA5766C6-F095-409D-9398-35532973D63E}" type="parTrans" cxnId="{7050CBB6-D6B1-4604-8430-A62E1DF34FEE}">
      <dgm:prSet/>
      <dgm:spPr/>
      <dgm:t>
        <a:bodyPr/>
        <a:lstStyle/>
        <a:p>
          <a:endParaRPr lang="tr-TR"/>
        </a:p>
      </dgm:t>
    </dgm:pt>
    <dgm:pt modelId="{1AE62206-93CB-4844-BAF0-36F5077472C9}" type="sibTrans" cxnId="{7050CBB6-D6B1-4604-8430-A62E1DF34FEE}">
      <dgm:prSet/>
      <dgm:spPr/>
      <dgm:t>
        <a:bodyPr/>
        <a:lstStyle/>
        <a:p>
          <a:endParaRPr lang="tr-TR"/>
        </a:p>
      </dgm:t>
    </dgm:pt>
    <dgm:pt modelId="{BC2851EF-1F17-40ED-9CD8-BF597E48EE7A}" type="pres">
      <dgm:prSet presAssocID="{121A0E4C-0497-420A-A94C-685792910314}" presName="cycleMatrixDiagram" presStyleCnt="0">
        <dgm:presLayoutVars>
          <dgm:chMax val="1"/>
          <dgm:dir/>
          <dgm:animLvl val="lvl"/>
          <dgm:resizeHandles val="exact"/>
        </dgm:presLayoutVars>
      </dgm:prSet>
      <dgm:spPr/>
    </dgm:pt>
    <dgm:pt modelId="{99284FCF-433B-4EB0-BA0A-5DADBC68EA44}" type="pres">
      <dgm:prSet presAssocID="{121A0E4C-0497-420A-A94C-685792910314}" presName="children" presStyleCnt="0"/>
      <dgm:spPr/>
    </dgm:pt>
    <dgm:pt modelId="{4BE4B950-505A-4C65-A1DA-59F9E8C08661}" type="pres">
      <dgm:prSet presAssocID="{121A0E4C-0497-420A-A94C-685792910314}" presName="child1group" presStyleCnt="0"/>
      <dgm:spPr/>
    </dgm:pt>
    <dgm:pt modelId="{571D84B1-D05A-4CB4-89A5-F7333FF42302}" type="pres">
      <dgm:prSet presAssocID="{121A0E4C-0497-420A-A94C-685792910314}" presName="child1" presStyleLbl="bgAcc1" presStyleIdx="0" presStyleCnt="4" custScaleX="221774" custLinFactNeighborX="-33853" custLinFactNeighborY="37748"/>
      <dgm:spPr/>
    </dgm:pt>
    <dgm:pt modelId="{52C6DB27-E416-445D-BBF9-3BF59C2A6022}" type="pres">
      <dgm:prSet presAssocID="{121A0E4C-0497-420A-A94C-685792910314}" presName="child1Text" presStyleLbl="bgAcc1" presStyleIdx="0" presStyleCnt="4">
        <dgm:presLayoutVars>
          <dgm:bulletEnabled val="1"/>
        </dgm:presLayoutVars>
      </dgm:prSet>
      <dgm:spPr/>
    </dgm:pt>
    <dgm:pt modelId="{CA29F1D0-7C16-43DE-8935-858277593084}" type="pres">
      <dgm:prSet presAssocID="{121A0E4C-0497-420A-A94C-685792910314}" presName="child2group" presStyleCnt="0"/>
      <dgm:spPr/>
    </dgm:pt>
    <dgm:pt modelId="{C1484291-B64F-4F3C-B7BB-7A34B080FAFB}" type="pres">
      <dgm:prSet presAssocID="{121A0E4C-0497-420A-A94C-685792910314}" presName="child2" presStyleLbl="bgAcc1" presStyleIdx="1" presStyleCnt="4" custScaleX="203593" custLinFactNeighborX="50773" custLinFactNeighborY="37072"/>
      <dgm:spPr/>
    </dgm:pt>
    <dgm:pt modelId="{99BD0E37-E6B5-427F-9BCA-6526701E76C8}" type="pres">
      <dgm:prSet presAssocID="{121A0E4C-0497-420A-A94C-685792910314}" presName="child2Text" presStyleLbl="bgAcc1" presStyleIdx="1" presStyleCnt="4">
        <dgm:presLayoutVars>
          <dgm:bulletEnabled val="1"/>
        </dgm:presLayoutVars>
      </dgm:prSet>
      <dgm:spPr/>
    </dgm:pt>
    <dgm:pt modelId="{B678778B-4A5E-4F48-B71A-51CDBCE3D1BC}" type="pres">
      <dgm:prSet presAssocID="{121A0E4C-0497-420A-A94C-685792910314}" presName="child3group" presStyleCnt="0"/>
      <dgm:spPr/>
    </dgm:pt>
    <dgm:pt modelId="{DD345441-17E5-48F8-BCB0-68E4D9F6F540}" type="pres">
      <dgm:prSet presAssocID="{121A0E4C-0497-420A-A94C-685792910314}" presName="child3" presStyleLbl="bgAcc1" presStyleIdx="2" presStyleCnt="4" custScaleX="184078" custLinFactNeighborX="54253" custLinFactNeighborY="-35718"/>
      <dgm:spPr/>
    </dgm:pt>
    <dgm:pt modelId="{4B42DFDC-3F88-4924-A011-7FF0ED168617}" type="pres">
      <dgm:prSet presAssocID="{121A0E4C-0497-420A-A94C-685792910314}" presName="child3Text" presStyleLbl="bgAcc1" presStyleIdx="2" presStyleCnt="4">
        <dgm:presLayoutVars>
          <dgm:bulletEnabled val="1"/>
        </dgm:presLayoutVars>
      </dgm:prSet>
      <dgm:spPr/>
    </dgm:pt>
    <dgm:pt modelId="{D1B00E01-1E6F-4FB6-8BE9-261002DF3DDD}" type="pres">
      <dgm:prSet presAssocID="{121A0E4C-0497-420A-A94C-685792910314}" presName="child4group" presStyleCnt="0"/>
      <dgm:spPr/>
    </dgm:pt>
    <dgm:pt modelId="{5F2E040C-01EB-426E-83C2-CB18103A08C8}" type="pres">
      <dgm:prSet presAssocID="{121A0E4C-0497-420A-A94C-685792910314}" presName="child4" presStyleLbl="bgAcc1" presStyleIdx="3" presStyleCnt="4" custScaleX="208005" custLinFactNeighborX="-42914" custLinFactNeighborY="-35292"/>
      <dgm:spPr/>
    </dgm:pt>
    <dgm:pt modelId="{2AFFBE54-DBE4-4632-AA62-B38F99CEEA11}" type="pres">
      <dgm:prSet presAssocID="{121A0E4C-0497-420A-A94C-685792910314}" presName="child4Text" presStyleLbl="bgAcc1" presStyleIdx="3" presStyleCnt="4">
        <dgm:presLayoutVars>
          <dgm:bulletEnabled val="1"/>
        </dgm:presLayoutVars>
      </dgm:prSet>
      <dgm:spPr/>
    </dgm:pt>
    <dgm:pt modelId="{E93F06E5-DF25-4DD9-BA46-E81449E32970}" type="pres">
      <dgm:prSet presAssocID="{121A0E4C-0497-420A-A94C-685792910314}" presName="childPlaceholder" presStyleCnt="0"/>
      <dgm:spPr/>
    </dgm:pt>
    <dgm:pt modelId="{19270743-B4B3-44DB-B4F7-908D02D75200}" type="pres">
      <dgm:prSet presAssocID="{121A0E4C-0497-420A-A94C-685792910314}" presName="circle" presStyleCnt="0"/>
      <dgm:spPr/>
    </dgm:pt>
    <dgm:pt modelId="{66D14BE8-C834-489D-88C3-909C702945D1}" type="pres">
      <dgm:prSet presAssocID="{121A0E4C-0497-420A-A94C-685792910314}" presName="quadrant1" presStyleLbl="node1" presStyleIdx="0" presStyleCnt="4" custLinFactNeighborX="2310" custLinFactNeighborY="2001">
        <dgm:presLayoutVars>
          <dgm:chMax val="1"/>
          <dgm:bulletEnabled val="1"/>
        </dgm:presLayoutVars>
      </dgm:prSet>
      <dgm:spPr/>
    </dgm:pt>
    <dgm:pt modelId="{9447BB15-BD8D-4D9C-BF9F-580FC12E3E51}" type="pres">
      <dgm:prSet presAssocID="{121A0E4C-0497-420A-A94C-685792910314}" presName="quadrant2" presStyleLbl="node1" presStyleIdx="1" presStyleCnt="4">
        <dgm:presLayoutVars>
          <dgm:chMax val="1"/>
          <dgm:bulletEnabled val="1"/>
        </dgm:presLayoutVars>
      </dgm:prSet>
      <dgm:spPr/>
    </dgm:pt>
    <dgm:pt modelId="{518789D0-5985-427B-8FF6-BD18C6E03CFD}" type="pres">
      <dgm:prSet presAssocID="{121A0E4C-0497-420A-A94C-685792910314}" presName="quadrant3" presStyleLbl="node1" presStyleIdx="2" presStyleCnt="4">
        <dgm:presLayoutVars>
          <dgm:chMax val="1"/>
          <dgm:bulletEnabled val="1"/>
        </dgm:presLayoutVars>
      </dgm:prSet>
      <dgm:spPr/>
    </dgm:pt>
    <dgm:pt modelId="{982C0D1A-9ECE-48F8-887B-23B07334A109}" type="pres">
      <dgm:prSet presAssocID="{121A0E4C-0497-420A-A94C-685792910314}" presName="quadrant4" presStyleLbl="node1" presStyleIdx="3" presStyleCnt="4">
        <dgm:presLayoutVars>
          <dgm:chMax val="1"/>
          <dgm:bulletEnabled val="1"/>
        </dgm:presLayoutVars>
      </dgm:prSet>
      <dgm:spPr/>
    </dgm:pt>
    <dgm:pt modelId="{F1D69BBB-975B-445D-B44A-781ED0E99130}" type="pres">
      <dgm:prSet presAssocID="{121A0E4C-0497-420A-A94C-685792910314}" presName="quadrantPlaceholder" presStyleCnt="0"/>
      <dgm:spPr/>
    </dgm:pt>
    <dgm:pt modelId="{7F024D4D-EAB1-4CE7-BFFE-A2A2FEB88BE1}" type="pres">
      <dgm:prSet presAssocID="{121A0E4C-0497-420A-A94C-685792910314}" presName="center1" presStyleLbl="fgShp" presStyleIdx="0" presStyleCnt="2"/>
      <dgm:spPr/>
    </dgm:pt>
    <dgm:pt modelId="{2EDE1BBC-A2C4-449C-8361-AE2490F91451}" type="pres">
      <dgm:prSet presAssocID="{121A0E4C-0497-420A-A94C-685792910314}" presName="center2" presStyleLbl="fgShp" presStyleIdx="1" presStyleCnt="2"/>
      <dgm:spPr/>
    </dgm:pt>
  </dgm:ptLst>
  <dgm:cxnLst>
    <dgm:cxn modelId="{CBD32001-098A-4313-8FA4-36164CC373EB}" type="presOf" srcId="{9500056C-DD91-4C98-B402-BAC757C13991}" destId="{982C0D1A-9ECE-48F8-887B-23B07334A109}" srcOrd="0" destOrd="0" presId="urn:microsoft.com/office/officeart/2005/8/layout/cycle4"/>
    <dgm:cxn modelId="{F1420B0B-4318-4DEA-996A-5BBBD1BBFD8E}" type="presOf" srcId="{BB236579-AE0F-41E8-AA0C-4CDFE4799F3C}" destId="{C1484291-B64F-4F3C-B7BB-7A34B080FAFB}" srcOrd="0" destOrd="0" presId="urn:microsoft.com/office/officeart/2005/8/layout/cycle4"/>
    <dgm:cxn modelId="{4B58C212-5E08-4497-9E14-97B57B53C625}" srcId="{121A0E4C-0497-420A-A94C-685792910314}" destId="{E93C241D-D162-4C0C-B7E1-EC91039DA59C}" srcOrd="1" destOrd="0" parTransId="{E10F3A36-AB9C-41ED-988F-331739410BB7}" sibTransId="{DAC68325-A095-4BCC-BE35-37EA38112BD6}"/>
    <dgm:cxn modelId="{104C7D14-BB56-45FC-9843-C86FADED0CFC}" type="presOf" srcId="{ABFDA1FC-404D-4494-9831-F71C41F45F13}" destId="{C1484291-B64F-4F3C-B7BB-7A34B080FAFB}" srcOrd="0" destOrd="1" presId="urn:microsoft.com/office/officeart/2005/8/layout/cycle4"/>
    <dgm:cxn modelId="{FF3BD51E-B4B1-47B1-923A-D0CF23D22A33}" type="presOf" srcId="{CB35A87D-11E7-42C8-BBF0-477A1DD5E6FF}" destId="{52C6DB27-E416-445D-BBF9-3BF59C2A6022}" srcOrd="1" destOrd="0" presId="urn:microsoft.com/office/officeart/2005/8/layout/cycle4"/>
    <dgm:cxn modelId="{43EF7C3A-1F53-4D4E-BC89-B70CF154F3FC}" srcId="{909C6C81-5E59-45DE-BF55-D10168325E0D}" destId="{1E1778BA-924B-491B-980C-7B681AF7A2A2}" srcOrd="1" destOrd="0" parTransId="{5618D44E-80E4-4C48-8559-8AC2AD8A3442}" sibTransId="{3ADBA619-8BC9-48E9-B8F9-C4AF178E3940}"/>
    <dgm:cxn modelId="{15BFA948-A26B-42DA-81B0-D086F10BBC73}" srcId="{E93C241D-D162-4C0C-B7E1-EC91039DA59C}" destId="{ABFDA1FC-404D-4494-9831-F71C41F45F13}" srcOrd="1" destOrd="0" parTransId="{CCA1FB67-DE51-463B-882B-81CDD18688D9}" sibTransId="{ECD6F45C-840C-4981-B7A1-B75498FADDD6}"/>
    <dgm:cxn modelId="{B05C446A-B6C2-4D6C-BF5F-232036DB64EE}" type="presOf" srcId="{D9DD325F-6A4B-48B4-ADC5-1BA692A63AE4}" destId="{5F2E040C-01EB-426E-83C2-CB18103A08C8}" srcOrd="0" destOrd="0" presId="urn:microsoft.com/office/officeart/2005/8/layout/cycle4"/>
    <dgm:cxn modelId="{8EC19E4C-8468-488F-B319-F2A3DCF4CBCF}" type="presOf" srcId="{1E1778BA-924B-491B-980C-7B681AF7A2A2}" destId="{52C6DB27-E416-445D-BBF9-3BF59C2A6022}" srcOrd="1" destOrd="1" presId="urn:microsoft.com/office/officeart/2005/8/layout/cycle4"/>
    <dgm:cxn modelId="{F674D178-1911-421D-B2B0-0C648C6487A1}" type="presOf" srcId="{909C6C81-5E59-45DE-BF55-D10168325E0D}" destId="{66D14BE8-C834-489D-88C3-909C702945D1}" srcOrd="0" destOrd="0" presId="urn:microsoft.com/office/officeart/2005/8/layout/cycle4"/>
    <dgm:cxn modelId="{B10FE159-12B2-43C5-98F6-930533F310A3}" type="presOf" srcId="{1E1778BA-924B-491B-980C-7B681AF7A2A2}" destId="{571D84B1-D05A-4CB4-89A5-F7333FF42302}" srcOrd="0" destOrd="1" presId="urn:microsoft.com/office/officeart/2005/8/layout/cycle4"/>
    <dgm:cxn modelId="{64C2A87D-F536-4837-A01A-4F0F352C5D4E}" srcId="{121A0E4C-0497-420A-A94C-685792910314}" destId="{9500056C-DD91-4C98-B402-BAC757C13991}" srcOrd="3" destOrd="0" parTransId="{FC66B069-4F91-42D6-B895-82647AE923AE}" sibTransId="{539F59B5-3CD3-41E1-89EB-8D569BE6686E}"/>
    <dgm:cxn modelId="{39EB6F96-E180-4F1E-8121-5BA1A266C162}" srcId="{121A0E4C-0497-420A-A94C-685792910314}" destId="{D7FE5B3A-5569-4936-9843-3EDAF340C2FB}" srcOrd="2" destOrd="0" parTransId="{F3EE68C8-BCD6-4F35-A22A-EF54D67962BD}" sibTransId="{4977A8A5-5AE2-4398-BCCA-787E91E7E240}"/>
    <dgm:cxn modelId="{EDACD69B-8620-4CC9-A9B2-A35DE2F75803}" type="presOf" srcId="{091F038C-756D-44EF-BE28-807DE28E81BB}" destId="{4B42DFDC-3F88-4924-A011-7FF0ED168617}" srcOrd="1" destOrd="0" presId="urn:microsoft.com/office/officeart/2005/8/layout/cycle4"/>
    <dgm:cxn modelId="{10D3D5A9-393C-4613-A0FD-60E572D9EB6F}" type="presOf" srcId="{D9DD325F-6A4B-48B4-ADC5-1BA692A63AE4}" destId="{2AFFBE54-DBE4-4632-AA62-B38F99CEEA11}" srcOrd="1" destOrd="0" presId="urn:microsoft.com/office/officeart/2005/8/layout/cycle4"/>
    <dgm:cxn modelId="{78ADC4B1-6B8B-4B0D-84B9-06B5454DB285}" srcId="{9500056C-DD91-4C98-B402-BAC757C13991}" destId="{D9DD325F-6A4B-48B4-ADC5-1BA692A63AE4}" srcOrd="0" destOrd="0" parTransId="{438E65F6-0A59-481F-8001-730FB70C9FE9}" sibTransId="{C9702291-3F0B-4792-B935-F7711D604B84}"/>
    <dgm:cxn modelId="{4BFB68B4-D08A-469C-B55A-270D827BDA27}" type="presOf" srcId="{091F038C-756D-44EF-BE28-807DE28E81BB}" destId="{DD345441-17E5-48F8-BCB0-68E4D9F6F540}" srcOrd="0" destOrd="0" presId="urn:microsoft.com/office/officeart/2005/8/layout/cycle4"/>
    <dgm:cxn modelId="{7050CBB6-D6B1-4604-8430-A62E1DF34FEE}" srcId="{909C6C81-5E59-45DE-BF55-D10168325E0D}" destId="{CB35A87D-11E7-42C8-BBF0-477A1DD5E6FF}" srcOrd="0" destOrd="0" parTransId="{BA5766C6-F095-409D-9398-35532973D63E}" sibTransId="{1AE62206-93CB-4844-BAF0-36F5077472C9}"/>
    <dgm:cxn modelId="{EAB00BBA-8F18-4380-B35A-24D6E521BAA9}" srcId="{E93C241D-D162-4C0C-B7E1-EC91039DA59C}" destId="{BB236579-AE0F-41E8-AA0C-4CDFE4799F3C}" srcOrd="0" destOrd="0" parTransId="{7CFB0C82-4A90-4FC7-BB2C-9052565F3B50}" sibTransId="{C624BC43-CAAF-4635-8F8D-9CC686317C86}"/>
    <dgm:cxn modelId="{3C2D88C0-2114-4425-8152-386F37920344}" srcId="{121A0E4C-0497-420A-A94C-685792910314}" destId="{909C6C81-5E59-45DE-BF55-D10168325E0D}" srcOrd="0" destOrd="0" parTransId="{0A608062-9B85-4620-80FE-A9826E4DD922}" sibTransId="{5BE8CDB4-863D-4D0A-A4EF-608C64A73AF1}"/>
    <dgm:cxn modelId="{0D92E0CD-1D4F-478F-954E-C225481109BC}" type="presOf" srcId="{E93C241D-D162-4C0C-B7E1-EC91039DA59C}" destId="{9447BB15-BD8D-4D9C-BF9F-580FC12E3E51}" srcOrd="0" destOrd="0" presId="urn:microsoft.com/office/officeart/2005/8/layout/cycle4"/>
    <dgm:cxn modelId="{7B89B3D0-B36A-4405-804E-12C053B06C11}" type="presOf" srcId="{ABFDA1FC-404D-4494-9831-F71C41F45F13}" destId="{99BD0E37-E6B5-427F-9BCA-6526701E76C8}" srcOrd="1" destOrd="1" presId="urn:microsoft.com/office/officeart/2005/8/layout/cycle4"/>
    <dgm:cxn modelId="{C3768AD1-33EB-42BC-8309-06F15A4C3C08}" type="presOf" srcId="{D7FE5B3A-5569-4936-9843-3EDAF340C2FB}" destId="{518789D0-5985-427B-8FF6-BD18C6E03CFD}" srcOrd="0" destOrd="0" presId="urn:microsoft.com/office/officeart/2005/8/layout/cycle4"/>
    <dgm:cxn modelId="{49C9C1DF-8467-430F-ADEC-D161438A56C1}" type="presOf" srcId="{121A0E4C-0497-420A-A94C-685792910314}" destId="{BC2851EF-1F17-40ED-9CD8-BF597E48EE7A}" srcOrd="0" destOrd="0" presId="urn:microsoft.com/office/officeart/2005/8/layout/cycle4"/>
    <dgm:cxn modelId="{AF9D30ED-73CE-404C-B423-4C31B5F94F70}" srcId="{D7FE5B3A-5569-4936-9843-3EDAF340C2FB}" destId="{091F038C-756D-44EF-BE28-807DE28E81BB}" srcOrd="0" destOrd="0" parTransId="{5F5F4AF5-A73E-4639-AD63-C56DF4CE16F8}" sibTransId="{E673E215-5ED8-4616-9542-58C3310DD776}"/>
    <dgm:cxn modelId="{A324F9F4-F897-4F44-BE0B-47533E795669}" type="presOf" srcId="{BB236579-AE0F-41E8-AA0C-4CDFE4799F3C}" destId="{99BD0E37-E6B5-427F-9BCA-6526701E76C8}" srcOrd="1" destOrd="0" presId="urn:microsoft.com/office/officeart/2005/8/layout/cycle4"/>
    <dgm:cxn modelId="{2A264DF5-9ADD-4DFA-A1B3-D284CBEDAC7D}" type="presOf" srcId="{CB35A87D-11E7-42C8-BBF0-477A1DD5E6FF}" destId="{571D84B1-D05A-4CB4-89A5-F7333FF42302}" srcOrd="0" destOrd="0" presId="urn:microsoft.com/office/officeart/2005/8/layout/cycle4"/>
    <dgm:cxn modelId="{AC4908BD-E393-4F32-B063-7F4876DC5930}" type="presParOf" srcId="{BC2851EF-1F17-40ED-9CD8-BF597E48EE7A}" destId="{99284FCF-433B-4EB0-BA0A-5DADBC68EA44}" srcOrd="0" destOrd="0" presId="urn:microsoft.com/office/officeart/2005/8/layout/cycle4"/>
    <dgm:cxn modelId="{E9404E04-6B75-4563-98B9-CA26E8926431}" type="presParOf" srcId="{99284FCF-433B-4EB0-BA0A-5DADBC68EA44}" destId="{4BE4B950-505A-4C65-A1DA-59F9E8C08661}" srcOrd="0" destOrd="0" presId="urn:microsoft.com/office/officeart/2005/8/layout/cycle4"/>
    <dgm:cxn modelId="{A5E7153D-F409-4D8A-886C-D7E69230B2F5}" type="presParOf" srcId="{4BE4B950-505A-4C65-A1DA-59F9E8C08661}" destId="{571D84B1-D05A-4CB4-89A5-F7333FF42302}" srcOrd="0" destOrd="0" presId="urn:microsoft.com/office/officeart/2005/8/layout/cycle4"/>
    <dgm:cxn modelId="{4CFA3A01-FF41-4DE0-850F-86D5489E6263}" type="presParOf" srcId="{4BE4B950-505A-4C65-A1DA-59F9E8C08661}" destId="{52C6DB27-E416-445D-BBF9-3BF59C2A6022}" srcOrd="1" destOrd="0" presId="urn:microsoft.com/office/officeart/2005/8/layout/cycle4"/>
    <dgm:cxn modelId="{23046F57-C802-4057-A83B-47EC0119B803}" type="presParOf" srcId="{99284FCF-433B-4EB0-BA0A-5DADBC68EA44}" destId="{CA29F1D0-7C16-43DE-8935-858277593084}" srcOrd="1" destOrd="0" presId="urn:microsoft.com/office/officeart/2005/8/layout/cycle4"/>
    <dgm:cxn modelId="{D47250B4-FFF9-4C5C-8DA5-766C5721B9E5}" type="presParOf" srcId="{CA29F1D0-7C16-43DE-8935-858277593084}" destId="{C1484291-B64F-4F3C-B7BB-7A34B080FAFB}" srcOrd="0" destOrd="0" presId="urn:microsoft.com/office/officeart/2005/8/layout/cycle4"/>
    <dgm:cxn modelId="{CC40C5F5-DEC7-43D8-BB98-832AF3D10FB6}" type="presParOf" srcId="{CA29F1D0-7C16-43DE-8935-858277593084}" destId="{99BD0E37-E6B5-427F-9BCA-6526701E76C8}" srcOrd="1" destOrd="0" presId="urn:microsoft.com/office/officeart/2005/8/layout/cycle4"/>
    <dgm:cxn modelId="{2A4C2CFF-F963-4513-A93A-527E6D8A4469}" type="presParOf" srcId="{99284FCF-433B-4EB0-BA0A-5DADBC68EA44}" destId="{B678778B-4A5E-4F48-B71A-51CDBCE3D1BC}" srcOrd="2" destOrd="0" presId="urn:microsoft.com/office/officeart/2005/8/layout/cycle4"/>
    <dgm:cxn modelId="{2B9B0799-4BA5-4DD4-A763-7B2DC4054F5D}" type="presParOf" srcId="{B678778B-4A5E-4F48-B71A-51CDBCE3D1BC}" destId="{DD345441-17E5-48F8-BCB0-68E4D9F6F540}" srcOrd="0" destOrd="0" presId="urn:microsoft.com/office/officeart/2005/8/layout/cycle4"/>
    <dgm:cxn modelId="{0439DE6F-D8CA-45F8-B55D-B69FAEB9C013}" type="presParOf" srcId="{B678778B-4A5E-4F48-B71A-51CDBCE3D1BC}" destId="{4B42DFDC-3F88-4924-A011-7FF0ED168617}" srcOrd="1" destOrd="0" presId="urn:microsoft.com/office/officeart/2005/8/layout/cycle4"/>
    <dgm:cxn modelId="{9541E821-5A1F-4975-9202-E35DAA843032}" type="presParOf" srcId="{99284FCF-433B-4EB0-BA0A-5DADBC68EA44}" destId="{D1B00E01-1E6F-4FB6-8BE9-261002DF3DDD}" srcOrd="3" destOrd="0" presId="urn:microsoft.com/office/officeart/2005/8/layout/cycle4"/>
    <dgm:cxn modelId="{AB2D97B6-BA96-49C6-A3E2-B633F0EA50F2}" type="presParOf" srcId="{D1B00E01-1E6F-4FB6-8BE9-261002DF3DDD}" destId="{5F2E040C-01EB-426E-83C2-CB18103A08C8}" srcOrd="0" destOrd="0" presId="urn:microsoft.com/office/officeart/2005/8/layout/cycle4"/>
    <dgm:cxn modelId="{FC8D493D-C580-41ED-9C41-EBE188FD8A7C}" type="presParOf" srcId="{D1B00E01-1E6F-4FB6-8BE9-261002DF3DDD}" destId="{2AFFBE54-DBE4-4632-AA62-B38F99CEEA11}" srcOrd="1" destOrd="0" presId="urn:microsoft.com/office/officeart/2005/8/layout/cycle4"/>
    <dgm:cxn modelId="{3D6E6E9E-6C00-4C36-ADE5-00532E2FF02F}" type="presParOf" srcId="{99284FCF-433B-4EB0-BA0A-5DADBC68EA44}" destId="{E93F06E5-DF25-4DD9-BA46-E81449E32970}" srcOrd="4" destOrd="0" presId="urn:microsoft.com/office/officeart/2005/8/layout/cycle4"/>
    <dgm:cxn modelId="{5B2D028F-0693-4CED-9BE5-866E9705C8A5}" type="presParOf" srcId="{BC2851EF-1F17-40ED-9CD8-BF597E48EE7A}" destId="{19270743-B4B3-44DB-B4F7-908D02D75200}" srcOrd="1" destOrd="0" presId="urn:microsoft.com/office/officeart/2005/8/layout/cycle4"/>
    <dgm:cxn modelId="{A39CA9C9-7E90-479B-B0EE-316A29871EBB}" type="presParOf" srcId="{19270743-B4B3-44DB-B4F7-908D02D75200}" destId="{66D14BE8-C834-489D-88C3-909C702945D1}" srcOrd="0" destOrd="0" presId="urn:microsoft.com/office/officeart/2005/8/layout/cycle4"/>
    <dgm:cxn modelId="{23DCC190-AB45-4307-9AC2-83E3F998A6BF}" type="presParOf" srcId="{19270743-B4B3-44DB-B4F7-908D02D75200}" destId="{9447BB15-BD8D-4D9C-BF9F-580FC12E3E51}" srcOrd="1" destOrd="0" presId="urn:microsoft.com/office/officeart/2005/8/layout/cycle4"/>
    <dgm:cxn modelId="{FCBF1570-3685-4A97-9803-DF4581829AC8}" type="presParOf" srcId="{19270743-B4B3-44DB-B4F7-908D02D75200}" destId="{518789D0-5985-427B-8FF6-BD18C6E03CFD}" srcOrd="2" destOrd="0" presId="urn:microsoft.com/office/officeart/2005/8/layout/cycle4"/>
    <dgm:cxn modelId="{284EE4E3-660A-42D7-9F5F-E34AEFFEF087}" type="presParOf" srcId="{19270743-B4B3-44DB-B4F7-908D02D75200}" destId="{982C0D1A-9ECE-48F8-887B-23B07334A109}" srcOrd="3" destOrd="0" presId="urn:microsoft.com/office/officeart/2005/8/layout/cycle4"/>
    <dgm:cxn modelId="{2DB070D6-1679-41E1-881B-DCC594AAB081}" type="presParOf" srcId="{19270743-B4B3-44DB-B4F7-908D02D75200}" destId="{F1D69BBB-975B-445D-B44A-781ED0E99130}" srcOrd="4" destOrd="0" presId="urn:microsoft.com/office/officeart/2005/8/layout/cycle4"/>
    <dgm:cxn modelId="{23F60F60-A15E-4EE2-BBF4-175CD18403AE}" type="presParOf" srcId="{BC2851EF-1F17-40ED-9CD8-BF597E48EE7A}" destId="{7F024D4D-EAB1-4CE7-BFFE-A2A2FEB88BE1}" srcOrd="2" destOrd="0" presId="urn:microsoft.com/office/officeart/2005/8/layout/cycle4"/>
    <dgm:cxn modelId="{C07C150E-9959-4043-A6D5-8CBE5AFCD12E}" type="presParOf" srcId="{BC2851EF-1F17-40ED-9CD8-BF597E48EE7A}" destId="{2EDE1BBC-A2C4-449C-8361-AE2490F91451}"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45441-17E5-48F8-BCB0-68E4D9F6F540}">
      <dsp:nvSpPr>
        <dsp:cNvPr id="0" name=""/>
        <dsp:cNvSpPr/>
      </dsp:nvSpPr>
      <dsp:spPr>
        <a:xfrm>
          <a:off x="5914940" y="2403927"/>
          <a:ext cx="4119381" cy="1438192"/>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a:lnSpc>
              <a:spcPct val="90000"/>
            </a:lnSpc>
            <a:spcBef>
              <a:spcPct val="0"/>
            </a:spcBef>
            <a:spcAft>
              <a:spcPct val="15000"/>
            </a:spcAft>
            <a:buChar char="•"/>
          </a:pPr>
          <a:r>
            <a:rPr lang="tr-TR" sz="1600" kern="1200" dirty="0">
              <a:solidFill>
                <a:schemeClr val="tx1"/>
              </a:solidFill>
              <a:latin typeface="+mj-lt"/>
            </a:rPr>
            <a:t>Eğitim programına «Akademik Eğitim Becerileri» «Bilimsel Araştırmada Yardımcı Bilişim Araçları» dersleri eklendi.</a:t>
          </a:r>
        </a:p>
      </dsp:txBody>
      <dsp:txXfrm>
        <a:off x="7182346" y="2795067"/>
        <a:ext cx="2820383" cy="1015460"/>
      </dsp:txXfrm>
    </dsp:sp>
    <dsp:sp modelId="{5F2E040C-01EB-426E-83C2-CB18103A08C8}">
      <dsp:nvSpPr>
        <dsp:cNvPr id="0" name=""/>
        <dsp:cNvSpPr/>
      </dsp:nvSpPr>
      <dsp:spPr>
        <a:xfrm>
          <a:off x="652893" y="2537028"/>
          <a:ext cx="4095152" cy="13876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solidFill>
                <a:schemeClr val="tx1"/>
              </a:solidFill>
              <a:latin typeface="+mj-lt"/>
            </a:rPr>
            <a:t>2021-2022 Eğitim Öğretim yılı boyunca öğrenciler dersi aldı. </a:t>
          </a:r>
          <a:r>
            <a:rPr lang="tr-TR" sz="1600" b="0" kern="1200" dirty="0">
              <a:solidFill>
                <a:schemeClr val="tx1"/>
              </a:solidFill>
              <a:latin typeface="+mj-lt"/>
            </a:rPr>
            <a:t>Öğrencilerden sözlü geri bildirimler alındı.</a:t>
          </a:r>
        </a:p>
      </dsp:txBody>
      <dsp:txXfrm>
        <a:off x="683376" y="2914434"/>
        <a:ext cx="2805641" cy="979804"/>
      </dsp:txXfrm>
    </dsp:sp>
    <dsp:sp modelId="{C1484291-B64F-4F3C-B7BB-7A34B080FAFB}">
      <dsp:nvSpPr>
        <dsp:cNvPr id="0" name=""/>
        <dsp:cNvSpPr/>
      </dsp:nvSpPr>
      <dsp:spPr>
        <a:xfrm>
          <a:off x="5932817" y="464006"/>
          <a:ext cx="3824757" cy="13876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t" anchorCtr="0">
          <a:noAutofit/>
        </a:bodyPr>
        <a:lstStyle/>
        <a:p>
          <a:pPr marL="57150" lvl="1" indent="-57150" algn="l" defTabSz="466725">
            <a:lnSpc>
              <a:spcPct val="90000"/>
            </a:lnSpc>
            <a:spcBef>
              <a:spcPct val="0"/>
            </a:spcBef>
            <a:spcAft>
              <a:spcPct val="15000"/>
            </a:spcAft>
            <a:buChar char="•"/>
          </a:pPr>
          <a:endParaRPr lang="tr-TR" sz="1050" kern="1200" dirty="0">
            <a:latin typeface="+mj-lt"/>
          </a:endParaRPr>
        </a:p>
        <a:p>
          <a:pPr marL="171450" lvl="1" indent="-171450" algn="r" defTabSz="711200">
            <a:lnSpc>
              <a:spcPct val="90000"/>
            </a:lnSpc>
            <a:spcBef>
              <a:spcPct val="0"/>
            </a:spcBef>
            <a:spcAft>
              <a:spcPct val="15000"/>
            </a:spcAft>
            <a:buChar char="•"/>
          </a:pPr>
          <a:r>
            <a:rPr lang="tr-TR" sz="1600" kern="1200" dirty="0">
              <a:latin typeface="+mj-lt"/>
            </a:rPr>
            <a:t>Öğrencilerden gelen geri bildirimlerde </a:t>
          </a:r>
          <a:r>
            <a:rPr lang="tr-TR" sz="1600" b="1" kern="1200" dirty="0">
              <a:latin typeface="+mj-lt"/>
            </a:rPr>
            <a:t>(bir önceki slayttaki anket) </a:t>
          </a:r>
          <a:r>
            <a:rPr lang="tr-TR" sz="1600" kern="1200" dirty="0">
              <a:latin typeface="+mj-lt"/>
            </a:rPr>
            <a:t>sunum ve bilişim teknikleri ile ilgili eğitim talebi oldu.</a:t>
          </a:r>
        </a:p>
      </dsp:txBody>
      <dsp:txXfrm>
        <a:off x="7110727" y="494489"/>
        <a:ext cx="2616364" cy="979804"/>
      </dsp:txXfrm>
    </dsp:sp>
    <dsp:sp modelId="{571D84B1-D05A-4CB4-89A5-F7333FF42302}">
      <dsp:nvSpPr>
        <dsp:cNvPr id="0" name=""/>
        <dsp:cNvSpPr/>
      </dsp:nvSpPr>
      <dsp:spPr>
        <a:xfrm>
          <a:off x="812630" y="508080"/>
          <a:ext cx="3786861" cy="138769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tr-TR" sz="1600" kern="1200" dirty="0">
            <a:latin typeface="+mj-lt"/>
          </a:endParaRPr>
        </a:p>
        <a:p>
          <a:pPr marL="171450" lvl="1" indent="-171450" algn="l" defTabSz="711200">
            <a:lnSpc>
              <a:spcPct val="90000"/>
            </a:lnSpc>
            <a:spcBef>
              <a:spcPct val="0"/>
            </a:spcBef>
            <a:spcAft>
              <a:spcPct val="15000"/>
            </a:spcAft>
            <a:buChar char="•"/>
          </a:pPr>
          <a:r>
            <a:rPr lang="tr-TR" sz="1600" kern="1200">
              <a:latin typeface="+mj-lt"/>
            </a:rPr>
            <a:t>Öğrencilerin sözlü geri  bildirimleri doğrultusunda dersin faydalı olduğuna kanaat getirildi.</a:t>
          </a:r>
          <a:endParaRPr lang="tr-TR" sz="1600" kern="1200" dirty="0">
            <a:latin typeface="+mj-lt"/>
          </a:endParaRPr>
        </a:p>
      </dsp:txBody>
      <dsp:txXfrm>
        <a:off x="843113" y="538563"/>
        <a:ext cx="2589836" cy="979804"/>
      </dsp:txXfrm>
    </dsp:sp>
    <dsp:sp modelId="{66D14BE8-C834-489D-88C3-909C702945D1}">
      <dsp:nvSpPr>
        <dsp:cNvPr id="0" name=""/>
        <dsp:cNvSpPr/>
      </dsp:nvSpPr>
      <dsp:spPr>
        <a:xfrm>
          <a:off x="3336710" y="254579"/>
          <a:ext cx="1877724" cy="1877724"/>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Önlem Al</a:t>
          </a:r>
        </a:p>
      </dsp:txBody>
      <dsp:txXfrm>
        <a:off x="3886683" y="804552"/>
        <a:ext cx="1327751" cy="1327751"/>
      </dsp:txXfrm>
    </dsp:sp>
    <dsp:sp modelId="{9447BB15-BD8D-4D9C-BF9F-580FC12E3E51}">
      <dsp:nvSpPr>
        <dsp:cNvPr id="0" name=""/>
        <dsp:cNvSpPr/>
      </dsp:nvSpPr>
      <dsp:spPr>
        <a:xfrm rot="5400000">
          <a:off x="5301165" y="254579"/>
          <a:ext cx="1877724" cy="1877724"/>
        </a:xfrm>
        <a:prstGeom prst="pieWedge">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Planla</a:t>
          </a:r>
        </a:p>
      </dsp:txBody>
      <dsp:txXfrm rot="-5400000">
        <a:off x="5301165" y="804552"/>
        <a:ext cx="1327751" cy="1327751"/>
      </dsp:txXfrm>
    </dsp:sp>
    <dsp:sp modelId="{518789D0-5985-427B-8FF6-BD18C6E03CFD}">
      <dsp:nvSpPr>
        <dsp:cNvPr id="0" name=""/>
        <dsp:cNvSpPr/>
      </dsp:nvSpPr>
      <dsp:spPr>
        <a:xfrm rot="10800000">
          <a:off x="5301165" y="2219034"/>
          <a:ext cx="1877724" cy="1877724"/>
        </a:xfrm>
        <a:prstGeom prst="pieWedge">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Uygula</a:t>
          </a:r>
        </a:p>
      </dsp:txBody>
      <dsp:txXfrm rot="10800000">
        <a:off x="5301165" y="2219034"/>
        <a:ext cx="1327751" cy="1327751"/>
      </dsp:txXfrm>
    </dsp:sp>
    <dsp:sp modelId="{982C0D1A-9ECE-48F8-887B-23B07334A109}">
      <dsp:nvSpPr>
        <dsp:cNvPr id="0" name=""/>
        <dsp:cNvSpPr/>
      </dsp:nvSpPr>
      <dsp:spPr>
        <a:xfrm rot="16200000">
          <a:off x="3336710" y="2219034"/>
          <a:ext cx="1877724" cy="1877724"/>
        </a:xfrm>
        <a:prstGeom prst="pieWedg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Kontrol Et</a:t>
          </a:r>
        </a:p>
      </dsp:txBody>
      <dsp:txXfrm rot="5400000">
        <a:off x="3886683" y="2219034"/>
        <a:ext cx="1327751" cy="1327751"/>
      </dsp:txXfrm>
    </dsp:sp>
    <dsp:sp modelId="{7F024D4D-EAB1-4CE7-BFFE-A2A2FEB88BE1}">
      <dsp:nvSpPr>
        <dsp:cNvPr id="0" name=""/>
        <dsp:cNvSpPr/>
      </dsp:nvSpPr>
      <dsp:spPr>
        <a:xfrm>
          <a:off x="4933643" y="1785379"/>
          <a:ext cx="648313" cy="56375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DE1BBC-A2C4-449C-8361-AE2490F91451}">
      <dsp:nvSpPr>
        <dsp:cNvPr id="0" name=""/>
        <dsp:cNvSpPr/>
      </dsp:nvSpPr>
      <dsp:spPr>
        <a:xfrm rot="10800000">
          <a:off x="4933643" y="2002207"/>
          <a:ext cx="648313" cy="56375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45441-17E5-48F8-BCB0-68E4D9F6F540}">
      <dsp:nvSpPr>
        <dsp:cNvPr id="0" name=""/>
        <dsp:cNvSpPr/>
      </dsp:nvSpPr>
      <dsp:spPr>
        <a:xfrm>
          <a:off x="4906315" y="2430274"/>
          <a:ext cx="6266357" cy="139242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1807066"/>
              <a:satOff val="66667"/>
              <a:lumOff val="-9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r" defTabSz="711200">
            <a:lnSpc>
              <a:spcPct val="90000"/>
            </a:lnSpc>
            <a:spcBef>
              <a:spcPct val="0"/>
            </a:spcBef>
            <a:spcAft>
              <a:spcPct val="15000"/>
            </a:spcAft>
            <a:buChar char="•"/>
          </a:pPr>
          <a:r>
            <a:rPr lang="tr-TR" sz="1600" kern="1200" dirty="0">
              <a:latin typeface="+mj-lt"/>
            </a:rPr>
            <a:t>Uluslararasılaşma politika belgesi taslağı hazırlandı. Enstitü yönetim kurulunda taslak üyelerin görüşüne sunuldu. Kurul kararı sonrasında politika belgesi Enstitü web sitesinden duyuruldu. </a:t>
          </a:r>
        </a:p>
      </dsp:txBody>
      <dsp:txXfrm>
        <a:off x="6816809" y="2808968"/>
        <a:ext cx="4325276" cy="983147"/>
      </dsp:txXfrm>
    </dsp:sp>
    <dsp:sp modelId="{5F2E040C-01EB-426E-83C2-CB18103A08C8}">
      <dsp:nvSpPr>
        <dsp:cNvPr id="0" name=""/>
        <dsp:cNvSpPr/>
      </dsp:nvSpPr>
      <dsp:spPr>
        <a:xfrm>
          <a:off x="947030" y="2457468"/>
          <a:ext cx="3708831" cy="139242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mj-lt"/>
            </a:rPr>
            <a:t>Bu politika doğrultusunda yabancı uyruklu öğrenci kontenjanları artırıldı. </a:t>
          </a:r>
        </a:p>
      </dsp:txBody>
      <dsp:txXfrm>
        <a:off x="977617" y="2836162"/>
        <a:ext cx="2535007" cy="983147"/>
      </dsp:txXfrm>
    </dsp:sp>
    <dsp:sp modelId="{C1484291-B64F-4F3C-B7BB-7A34B080FAFB}">
      <dsp:nvSpPr>
        <dsp:cNvPr id="0" name=""/>
        <dsp:cNvSpPr/>
      </dsp:nvSpPr>
      <dsp:spPr>
        <a:xfrm>
          <a:off x="5631072" y="462522"/>
          <a:ext cx="5048308" cy="139242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903533"/>
              <a:satOff val="33333"/>
              <a:lumOff val="-490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tr-TR" sz="1600" kern="1200" dirty="0">
            <a:latin typeface="+mj-lt"/>
          </a:endParaRPr>
        </a:p>
        <a:p>
          <a:pPr marL="171450" lvl="1" indent="-171450" algn="r" defTabSz="711200">
            <a:lnSpc>
              <a:spcPct val="90000"/>
            </a:lnSpc>
            <a:spcBef>
              <a:spcPct val="0"/>
            </a:spcBef>
            <a:spcAft>
              <a:spcPct val="15000"/>
            </a:spcAft>
            <a:buChar char="•"/>
          </a:pPr>
          <a:r>
            <a:rPr lang="tr-TR" sz="1600" kern="1200" dirty="0">
              <a:latin typeface="+mj-lt"/>
            </a:rPr>
            <a:t>Enstitümüz tarafından </a:t>
          </a:r>
          <a:r>
            <a:rPr lang="tr-TR" sz="1600" kern="1200" dirty="0" err="1">
              <a:latin typeface="+mj-lt"/>
            </a:rPr>
            <a:t>Uluslararasılaşma</a:t>
          </a:r>
          <a:r>
            <a:rPr lang="tr-TR" sz="1600" kern="1200" dirty="0">
              <a:latin typeface="+mj-lt"/>
            </a:rPr>
            <a:t> Politika Belgesi oluşturulması kararı alındı.</a:t>
          </a:r>
        </a:p>
      </dsp:txBody>
      <dsp:txXfrm>
        <a:off x="7176151" y="493109"/>
        <a:ext cx="3472641" cy="983147"/>
      </dsp:txXfrm>
    </dsp:sp>
    <dsp:sp modelId="{571D84B1-D05A-4CB4-89A5-F7333FF42302}">
      <dsp:nvSpPr>
        <dsp:cNvPr id="0" name=""/>
        <dsp:cNvSpPr/>
      </dsp:nvSpPr>
      <dsp:spPr>
        <a:xfrm>
          <a:off x="928899" y="457203"/>
          <a:ext cx="3877679" cy="139242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tr-TR" sz="1600" kern="1200" dirty="0">
            <a:latin typeface="+mj-lt"/>
          </a:endParaRPr>
        </a:p>
        <a:p>
          <a:pPr marL="171450" lvl="1" indent="-171450" algn="l" defTabSz="711200">
            <a:lnSpc>
              <a:spcPct val="90000"/>
            </a:lnSpc>
            <a:spcBef>
              <a:spcPct val="0"/>
            </a:spcBef>
            <a:spcAft>
              <a:spcPct val="15000"/>
            </a:spcAft>
            <a:buChar char="•"/>
          </a:pPr>
          <a:r>
            <a:rPr lang="tr-TR" sz="1600" kern="1200" dirty="0">
              <a:latin typeface="+mj-lt"/>
            </a:rPr>
            <a:t>Yıllara göre yabancı uyruklu öğrenci sayıları izlenmeye başlandı.</a:t>
          </a:r>
        </a:p>
      </dsp:txBody>
      <dsp:txXfrm>
        <a:off x="959486" y="487790"/>
        <a:ext cx="2653201" cy="983147"/>
      </dsp:txXfrm>
    </dsp:sp>
    <dsp:sp modelId="{66D14BE8-C834-489D-88C3-909C702945D1}">
      <dsp:nvSpPr>
        <dsp:cNvPr id="0" name=""/>
        <dsp:cNvSpPr/>
      </dsp:nvSpPr>
      <dsp:spPr>
        <a:xfrm>
          <a:off x="3770271" y="248026"/>
          <a:ext cx="1884129" cy="1884129"/>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Önlem Al</a:t>
          </a:r>
        </a:p>
      </dsp:txBody>
      <dsp:txXfrm>
        <a:off x="4322120" y="799875"/>
        <a:ext cx="1332280" cy="1332280"/>
      </dsp:txXfrm>
    </dsp:sp>
    <dsp:sp modelId="{9447BB15-BD8D-4D9C-BF9F-580FC12E3E51}">
      <dsp:nvSpPr>
        <dsp:cNvPr id="0" name=""/>
        <dsp:cNvSpPr/>
      </dsp:nvSpPr>
      <dsp:spPr>
        <a:xfrm rot="5400000">
          <a:off x="5741427" y="248026"/>
          <a:ext cx="1884129" cy="1884129"/>
        </a:xfrm>
        <a:prstGeom prst="pieWedge">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Planla</a:t>
          </a:r>
        </a:p>
      </dsp:txBody>
      <dsp:txXfrm rot="-5400000">
        <a:off x="5741427" y="799875"/>
        <a:ext cx="1332280" cy="1332280"/>
      </dsp:txXfrm>
    </dsp:sp>
    <dsp:sp modelId="{518789D0-5985-427B-8FF6-BD18C6E03CFD}">
      <dsp:nvSpPr>
        <dsp:cNvPr id="0" name=""/>
        <dsp:cNvSpPr/>
      </dsp:nvSpPr>
      <dsp:spPr>
        <a:xfrm rot="10800000">
          <a:off x="5741427" y="2219182"/>
          <a:ext cx="1884129" cy="1884129"/>
        </a:xfrm>
        <a:prstGeom prst="pieWedge">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Uygula</a:t>
          </a:r>
        </a:p>
      </dsp:txBody>
      <dsp:txXfrm rot="10800000">
        <a:off x="5741427" y="2219182"/>
        <a:ext cx="1332280" cy="1332280"/>
      </dsp:txXfrm>
    </dsp:sp>
    <dsp:sp modelId="{982C0D1A-9ECE-48F8-887B-23B07334A109}">
      <dsp:nvSpPr>
        <dsp:cNvPr id="0" name=""/>
        <dsp:cNvSpPr/>
      </dsp:nvSpPr>
      <dsp:spPr>
        <a:xfrm rot="16200000">
          <a:off x="3770271" y="2219182"/>
          <a:ext cx="1884129" cy="1884129"/>
        </a:xfrm>
        <a:prstGeom prst="pieWedg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Kontrol Et</a:t>
          </a:r>
        </a:p>
      </dsp:txBody>
      <dsp:txXfrm rot="5400000">
        <a:off x="4322120" y="2219182"/>
        <a:ext cx="1332280" cy="1332280"/>
      </dsp:txXfrm>
    </dsp:sp>
    <dsp:sp modelId="{7F024D4D-EAB1-4CE7-BFFE-A2A2FEB88BE1}">
      <dsp:nvSpPr>
        <dsp:cNvPr id="0" name=""/>
        <dsp:cNvSpPr/>
      </dsp:nvSpPr>
      <dsp:spPr>
        <a:xfrm>
          <a:off x="5372651" y="1784048"/>
          <a:ext cx="650525" cy="565673"/>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DE1BBC-A2C4-449C-8361-AE2490F91451}">
      <dsp:nvSpPr>
        <dsp:cNvPr id="0" name=""/>
        <dsp:cNvSpPr/>
      </dsp:nvSpPr>
      <dsp:spPr>
        <a:xfrm rot="10800000">
          <a:off x="5372651" y="2001615"/>
          <a:ext cx="650525" cy="565673"/>
        </a:xfrm>
        <a:prstGeom prst="circularArrow">
          <a:avLst/>
        </a:prstGeom>
        <a:solidFill>
          <a:schemeClr val="accent3">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45441-17E5-48F8-BCB0-68E4D9F6F540}">
      <dsp:nvSpPr>
        <dsp:cNvPr id="0" name=""/>
        <dsp:cNvSpPr/>
      </dsp:nvSpPr>
      <dsp:spPr>
        <a:xfrm>
          <a:off x="6371880" y="2461562"/>
          <a:ext cx="3956868" cy="139242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mj-lt"/>
            </a:rPr>
            <a:t>Dergi Editör Kurulu oluşturuldu. Çeşitli alanlardan öğretim üyeleri editoryal sürece dahil edildi. </a:t>
          </a:r>
        </a:p>
      </dsp:txBody>
      <dsp:txXfrm>
        <a:off x="7589528" y="2840256"/>
        <a:ext cx="2708634" cy="983147"/>
      </dsp:txXfrm>
    </dsp:sp>
    <dsp:sp modelId="{5F2E040C-01EB-426E-83C2-CB18103A08C8}">
      <dsp:nvSpPr>
        <dsp:cNvPr id="0" name=""/>
        <dsp:cNvSpPr/>
      </dsp:nvSpPr>
      <dsp:spPr>
        <a:xfrm>
          <a:off x="518875" y="2467494"/>
          <a:ext cx="4471194" cy="1392428"/>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tr-TR" sz="1600" kern="1200" dirty="0">
              <a:latin typeface="+mj-lt"/>
            </a:rPr>
            <a:t>Derginin makale içeriği zenginleşti. Makale değerlendirme süreleri kısaldı. </a:t>
          </a:r>
        </a:p>
      </dsp:txBody>
      <dsp:txXfrm>
        <a:off x="549462" y="2846188"/>
        <a:ext cx="3068662" cy="983147"/>
      </dsp:txXfrm>
    </dsp:sp>
    <dsp:sp modelId="{C1484291-B64F-4F3C-B7BB-7A34B080FAFB}">
      <dsp:nvSpPr>
        <dsp:cNvPr id="0" name=""/>
        <dsp:cNvSpPr/>
      </dsp:nvSpPr>
      <dsp:spPr>
        <a:xfrm>
          <a:off x="6087332" y="516200"/>
          <a:ext cx="4376355" cy="1392428"/>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tr-TR" sz="1600" kern="1200" dirty="0">
            <a:latin typeface="+mj-lt"/>
          </a:endParaRPr>
        </a:p>
        <a:p>
          <a:pPr marL="171450" lvl="1" indent="-171450" algn="l" defTabSz="711200">
            <a:lnSpc>
              <a:spcPct val="90000"/>
            </a:lnSpc>
            <a:spcBef>
              <a:spcPct val="0"/>
            </a:spcBef>
            <a:spcAft>
              <a:spcPct val="15000"/>
            </a:spcAft>
            <a:buChar char="•"/>
          </a:pPr>
          <a:r>
            <a:rPr lang="tr-TR" sz="1600" kern="1200" dirty="0">
              <a:latin typeface="+mj-lt"/>
            </a:rPr>
            <a:t>Enstitü Kurulunda Enstitü Dergisi’nde alanların temsiliyetinin zenginleştirilmesi ile ilgili geri bildirimler geldi.</a:t>
          </a:r>
        </a:p>
      </dsp:txBody>
      <dsp:txXfrm>
        <a:off x="7430826" y="546787"/>
        <a:ext cx="3002274" cy="983147"/>
      </dsp:txXfrm>
    </dsp:sp>
    <dsp:sp modelId="{571D84B1-D05A-4CB4-89A5-F7333FF42302}">
      <dsp:nvSpPr>
        <dsp:cNvPr id="0" name=""/>
        <dsp:cNvSpPr/>
      </dsp:nvSpPr>
      <dsp:spPr>
        <a:xfrm>
          <a:off x="565660" y="525613"/>
          <a:ext cx="4767167" cy="139242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tr-TR" sz="1600" kern="1200" dirty="0">
            <a:latin typeface="+mj-lt"/>
          </a:endParaRPr>
        </a:p>
        <a:p>
          <a:pPr marL="171450" lvl="1" indent="-171450" algn="l" defTabSz="711200">
            <a:lnSpc>
              <a:spcPct val="90000"/>
            </a:lnSpc>
            <a:spcBef>
              <a:spcPct val="0"/>
            </a:spcBef>
            <a:spcAft>
              <a:spcPct val="15000"/>
            </a:spcAft>
            <a:buChar char="•"/>
          </a:pPr>
          <a:r>
            <a:rPr lang="tr-TR" sz="1600" kern="1200" dirty="0">
              <a:solidFill>
                <a:schemeClr val="tx1"/>
              </a:solidFill>
              <a:latin typeface="+mj-lt"/>
            </a:rPr>
            <a:t>Bu sürecin dergiye önemli katkı sağladığı sözlü geri bildirimler alınarak, devam ettirilmesine karar verildi. </a:t>
          </a:r>
        </a:p>
      </dsp:txBody>
      <dsp:txXfrm>
        <a:off x="596247" y="556200"/>
        <a:ext cx="3275843" cy="983147"/>
      </dsp:txXfrm>
    </dsp:sp>
    <dsp:sp modelId="{66D14BE8-C834-489D-88C3-909C702945D1}">
      <dsp:nvSpPr>
        <dsp:cNvPr id="0" name=""/>
        <dsp:cNvSpPr/>
      </dsp:nvSpPr>
      <dsp:spPr>
        <a:xfrm>
          <a:off x="3448702" y="285727"/>
          <a:ext cx="1884129" cy="1884129"/>
        </a:xfrm>
        <a:prstGeom prst="pieWedg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Önlem Al</a:t>
          </a:r>
        </a:p>
      </dsp:txBody>
      <dsp:txXfrm>
        <a:off x="4000551" y="837576"/>
        <a:ext cx="1332280" cy="1332280"/>
      </dsp:txXfrm>
    </dsp:sp>
    <dsp:sp modelId="{9447BB15-BD8D-4D9C-BF9F-580FC12E3E51}">
      <dsp:nvSpPr>
        <dsp:cNvPr id="0" name=""/>
        <dsp:cNvSpPr/>
      </dsp:nvSpPr>
      <dsp:spPr>
        <a:xfrm rot="5400000">
          <a:off x="5376334" y="248026"/>
          <a:ext cx="1884129" cy="1884129"/>
        </a:xfrm>
        <a:prstGeom prst="pieWedg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Planla</a:t>
          </a:r>
        </a:p>
      </dsp:txBody>
      <dsp:txXfrm rot="-5400000">
        <a:off x="5376334" y="799875"/>
        <a:ext cx="1332280" cy="1332280"/>
      </dsp:txXfrm>
    </dsp:sp>
    <dsp:sp modelId="{518789D0-5985-427B-8FF6-BD18C6E03CFD}">
      <dsp:nvSpPr>
        <dsp:cNvPr id="0" name=""/>
        <dsp:cNvSpPr/>
      </dsp:nvSpPr>
      <dsp:spPr>
        <a:xfrm rot="10800000">
          <a:off x="5376334" y="2219182"/>
          <a:ext cx="1884129" cy="1884129"/>
        </a:xfrm>
        <a:prstGeom prst="pieWedg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Uygula</a:t>
          </a:r>
        </a:p>
      </dsp:txBody>
      <dsp:txXfrm rot="10800000">
        <a:off x="5376334" y="2219182"/>
        <a:ext cx="1332280" cy="1332280"/>
      </dsp:txXfrm>
    </dsp:sp>
    <dsp:sp modelId="{982C0D1A-9ECE-48F8-887B-23B07334A109}">
      <dsp:nvSpPr>
        <dsp:cNvPr id="0" name=""/>
        <dsp:cNvSpPr/>
      </dsp:nvSpPr>
      <dsp:spPr>
        <a:xfrm rot="16200000">
          <a:off x="3405178" y="2219182"/>
          <a:ext cx="1884129" cy="1884129"/>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tr-TR" sz="2500" kern="1200" dirty="0"/>
            <a:t>Kontrol Et</a:t>
          </a:r>
        </a:p>
      </dsp:txBody>
      <dsp:txXfrm rot="5400000">
        <a:off x="3957027" y="2219182"/>
        <a:ext cx="1332280" cy="1332280"/>
      </dsp:txXfrm>
    </dsp:sp>
    <dsp:sp modelId="{7F024D4D-EAB1-4CE7-BFFE-A2A2FEB88BE1}">
      <dsp:nvSpPr>
        <dsp:cNvPr id="0" name=""/>
        <dsp:cNvSpPr/>
      </dsp:nvSpPr>
      <dsp:spPr>
        <a:xfrm>
          <a:off x="5007558" y="1784048"/>
          <a:ext cx="650525" cy="56567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DE1BBC-A2C4-449C-8361-AE2490F91451}">
      <dsp:nvSpPr>
        <dsp:cNvPr id="0" name=""/>
        <dsp:cNvSpPr/>
      </dsp:nvSpPr>
      <dsp:spPr>
        <a:xfrm rot="10800000">
          <a:off x="5007558" y="2001615"/>
          <a:ext cx="650525" cy="565673"/>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0.68805</cdr:x>
      <cdr:y>0.23443</cdr:y>
    </cdr:from>
    <cdr:to>
      <cdr:x>0.91784</cdr:x>
      <cdr:y>0.34966</cdr:y>
    </cdr:to>
    <cdr:sp macro="" textlink="">
      <cdr:nvSpPr>
        <cdr:cNvPr id="2" name="Metin kutusu 1">
          <a:extLst xmlns:a="http://schemas.openxmlformats.org/drawingml/2006/main">
            <a:ext uri="{FF2B5EF4-FFF2-40B4-BE49-F238E27FC236}">
              <a16:creationId xmlns:a16="http://schemas.microsoft.com/office/drawing/2014/main" id="{A05BA99A-C90F-C8EC-B072-470493685914}"/>
            </a:ext>
          </a:extLst>
        </cdr:cNvPr>
        <cdr:cNvSpPr txBox="1"/>
      </cdr:nvSpPr>
      <cdr:spPr>
        <a:xfrm xmlns:a="http://schemas.openxmlformats.org/drawingml/2006/main">
          <a:off x="3145778" y="643077"/>
          <a:ext cx="1050588" cy="3160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tr-TR" sz="1400" b="1" dirty="0"/>
            <a:t>104 kişi</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EB25E-31B6-4F70-92BD-7A4074CA2A90}" type="datetimeFigureOut">
              <a:rPr lang="tr-TR" smtClean="0"/>
              <a:t>12.12.2022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FC6E7F-729F-49D9-B2D5-6EDCC47E9425}" type="slidenum">
              <a:rPr lang="tr-TR" smtClean="0"/>
              <a:t>‹#›</a:t>
            </a:fld>
            <a:endParaRPr lang="tr-TR"/>
          </a:p>
        </p:txBody>
      </p:sp>
    </p:spTree>
    <p:extLst>
      <p:ext uri="{BB962C8B-B14F-4D97-AF65-F5344CB8AC3E}">
        <p14:creationId xmlns:p14="http://schemas.microsoft.com/office/powerpoint/2010/main" val="2322478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FC6E7F-729F-49D9-B2D5-6EDCC47E9425}" type="slidenum">
              <a:rPr lang="tr-TR" smtClean="0"/>
              <a:t>1</a:t>
            </a:fld>
            <a:endParaRPr lang="tr-TR"/>
          </a:p>
        </p:txBody>
      </p:sp>
    </p:spTree>
    <p:extLst>
      <p:ext uri="{BB962C8B-B14F-4D97-AF65-F5344CB8AC3E}">
        <p14:creationId xmlns:p14="http://schemas.microsoft.com/office/powerpoint/2010/main" val="285058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4FC6E7F-729F-49D9-B2D5-6EDCC47E9425}" type="slidenum">
              <a:rPr lang="tr-TR" smtClean="0"/>
              <a:t>5</a:t>
            </a:fld>
            <a:endParaRPr lang="tr-TR"/>
          </a:p>
        </p:txBody>
      </p:sp>
    </p:spTree>
    <p:extLst>
      <p:ext uri="{BB962C8B-B14F-4D97-AF65-F5344CB8AC3E}">
        <p14:creationId xmlns:p14="http://schemas.microsoft.com/office/powerpoint/2010/main" val="315943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aseline="0" dirty="0"/>
          </a:p>
        </p:txBody>
      </p:sp>
      <p:sp>
        <p:nvSpPr>
          <p:cNvPr id="4" name="Slayt Numarası Yer Tutucusu 3"/>
          <p:cNvSpPr>
            <a:spLocks noGrp="1"/>
          </p:cNvSpPr>
          <p:nvPr>
            <p:ph type="sldNum" sz="quarter" idx="10"/>
          </p:nvPr>
        </p:nvSpPr>
        <p:spPr/>
        <p:txBody>
          <a:bodyPr/>
          <a:lstStyle/>
          <a:p>
            <a:fld id="{14FC6E7F-729F-49D9-B2D5-6EDCC47E9425}" type="slidenum">
              <a:rPr lang="tr-TR" smtClean="0"/>
              <a:t>34</a:t>
            </a:fld>
            <a:endParaRPr lang="tr-TR"/>
          </a:p>
        </p:txBody>
      </p:sp>
    </p:spTree>
    <p:extLst>
      <p:ext uri="{BB962C8B-B14F-4D97-AF65-F5344CB8AC3E}">
        <p14:creationId xmlns:p14="http://schemas.microsoft.com/office/powerpoint/2010/main" val="1526166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4FC6E7F-729F-49D9-B2D5-6EDCC47E9425}" type="slidenum">
              <a:rPr lang="tr-TR" smtClean="0"/>
              <a:t>35</a:t>
            </a:fld>
            <a:endParaRPr lang="tr-TR"/>
          </a:p>
        </p:txBody>
      </p:sp>
    </p:spTree>
    <p:extLst>
      <p:ext uri="{BB962C8B-B14F-4D97-AF65-F5344CB8AC3E}">
        <p14:creationId xmlns:p14="http://schemas.microsoft.com/office/powerpoint/2010/main" val="2707727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2E3B-01CE-4DB5-AD2E-A7342B544B11}"/>
              </a:ext>
            </a:extLst>
          </p:cNvPr>
          <p:cNvSpPr>
            <a:spLocks noGrp="1"/>
          </p:cNvSpPr>
          <p:nvPr>
            <p:ph type="ctrTitle"/>
          </p:nvPr>
        </p:nvSpPr>
        <p:spPr>
          <a:xfrm>
            <a:off x="1524000" y="3931919"/>
            <a:ext cx="9144000" cy="1554163"/>
          </a:xfrm>
        </p:spPr>
        <p:txBody>
          <a:bodyPr anchor="b"/>
          <a:lstStyle>
            <a:lvl1pPr algn="ctr">
              <a:defRPr sz="6000"/>
            </a:lvl1pPr>
          </a:lstStyle>
          <a:p>
            <a:r>
              <a:rPr lang="tr-TR"/>
              <a:t>Asıl başlık stili için tıklatın</a:t>
            </a:r>
            <a:endParaRPr lang="en-GB"/>
          </a:p>
        </p:txBody>
      </p:sp>
      <p:sp>
        <p:nvSpPr>
          <p:cNvPr id="3" name="Subtitle 2">
            <a:extLst>
              <a:ext uri="{FF2B5EF4-FFF2-40B4-BE49-F238E27FC236}">
                <a16:creationId xmlns:a16="http://schemas.microsoft.com/office/drawing/2014/main" id="{0D0701DE-9EAB-452E-9D3E-5CDE4F995AE4}"/>
              </a:ext>
            </a:extLst>
          </p:cNvPr>
          <p:cNvSpPr>
            <a:spLocks noGrp="1"/>
          </p:cNvSpPr>
          <p:nvPr>
            <p:ph type="subTitle" idx="1"/>
          </p:nvPr>
        </p:nvSpPr>
        <p:spPr>
          <a:xfrm>
            <a:off x="1524000" y="5509260"/>
            <a:ext cx="9144000" cy="41148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GB"/>
          </a:p>
        </p:txBody>
      </p:sp>
    </p:spTree>
    <p:extLst>
      <p:ext uri="{BB962C8B-B14F-4D97-AF65-F5344CB8AC3E}">
        <p14:creationId xmlns:p14="http://schemas.microsoft.com/office/powerpoint/2010/main" val="2753784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5DFA-CDC2-4CB1-B266-79F2D0C0B3AD}"/>
              </a:ext>
            </a:extLst>
          </p:cNvPr>
          <p:cNvSpPr>
            <a:spLocks noGrp="1"/>
          </p:cNvSpPr>
          <p:nvPr>
            <p:ph type="title"/>
          </p:nvPr>
        </p:nvSpPr>
        <p:spPr>
          <a:xfrm>
            <a:off x="838200" y="1143000"/>
            <a:ext cx="10515600" cy="749300"/>
          </a:xfrm>
        </p:spPr>
        <p:txBody>
          <a:bodyPr/>
          <a:lstStyle>
            <a:lvl1pPr>
              <a:defRPr sz="4000">
                <a:solidFill>
                  <a:srgbClr val="FF0000"/>
                </a:solidFill>
              </a:defRPr>
            </a:lvl1pPr>
          </a:lstStyle>
          <a:p>
            <a:r>
              <a:rPr lang="tr-TR"/>
              <a:t>Asıl başlık stili için tıklatın</a:t>
            </a:r>
            <a:endParaRPr lang="en-GB" dirty="0"/>
          </a:p>
        </p:txBody>
      </p:sp>
      <p:sp>
        <p:nvSpPr>
          <p:cNvPr id="3" name="Content Placeholder 2">
            <a:extLst>
              <a:ext uri="{FF2B5EF4-FFF2-40B4-BE49-F238E27FC236}">
                <a16:creationId xmlns:a16="http://schemas.microsoft.com/office/drawing/2014/main" id="{88EF9361-A1A6-4A49-BD70-9CD0ED8652CE}"/>
              </a:ext>
            </a:extLst>
          </p:cNvPr>
          <p:cNvSpPr>
            <a:spLocks noGrp="1"/>
          </p:cNvSpPr>
          <p:nvPr>
            <p:ph idx="1"/>
          </p:nvPr>
        </p:nvSpPr>
        <p:spPr>
          <a:xfrm>
            <a:off x="838200" y="1939925"/>
            <a:ext cx="10515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dirty="0"/>
          </a:p>
        </p:txBody>
      </p:sp>
    </p:spTree>
    <p:extLst>
      <p:ext uri="{BB962C8B-B14F-4D97-AF65-F5344CB8AC3E}">
        <p14:creationId xmlns:p14="http://schemas.microsoft.com/office/powerpoint/2010/main" val="983489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ölüm Üstbilgi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4DCE-20E4-4179-A0F4-13E9CD3187BA}"/>
              </a:ext>
            </a:extLst>
          </p:cNvPr>
          <p:cNvSpPr>
            <a:spLocks noGrp="1"/>
          </p:cNvSpPr>
          <p:nvPr>
            <p:ph type="title"/>
          </p:nvPr>
        </p:nvSpPr>
        <p:spPr>
          <a:xfrm>
            <a:off x="831850" y="1709738"/>
            <a:ext cx="10515600" cy="4220007"/>
          </a:xfrm>
        </p:spPr>
        <p:txBody>
          <a:bodyPr anchor="ctr"/>
          <a:lstStyle>
            <a:lvl1pPr algn="ctr">
              <a:defRPr sz="6000">
                <a:solidFill>
                  <a:srgbClr val="FF0000"/>
                </a:solidFill>
              </a:defRPr>
            </a:lvl1pPr>
          </a:lstStyle>
          <a:p>
            <a:r>
              <a:rPr lang="tr-TR"/>
              <a:t>Asıl başlık stili için tıklatın</a:t>
            </a:r>
            <a:endParaRPr lang="en-GB" dirty="0"/>
          </a:p>
        </p:txBody>
      </p:sp>
    </p:spTree>
    <p:extLst>
      <p:ext uri="{BB962C8B-B14F-4D97-AF65-F5344CB8AC3E}">
        <p14:creationId xmlns:p14="http://schemas.microsoft.com/office/powerpoint/2010/main" val="3506765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A42D-04FD-4E10-AF82-2E4F3CF1C781}"/>
              </a:ext>
            </a:extLst>
          </p:cNvPr>
          <p:cNvSpPr>
            <a:spLocks noGrp="1"/>
          </p:cNvSpPr>
          <p:nvPr>
            <p:ph type="title"/>
          </p:nvPr>
        </p:nvSpPr>
        <p:spPr>
          <a:xfrm>
            <a:off x="838200" y="1126836"/>
            <a:ext cx="10515600" cy="563852"/>
          </a:xfrm>
        </p:spPr>
        <p:txBody>
          <a:bodyPr/>
          <a:lstStyle>
            <a:lvl1pPr>
              <a:defRPr sz="4000">
                <a:solidFill>
                  <a:srgbClr val="FF0000"/>
                </a:solidFill>
              </a:defRPr>
            </a:lvl1pPr>
          </a:lstStyle>
          <a:p>
            <a:r>
              <a:rPr lang="tr-TR"/>
              <a:t>Asıl başlık stili için tıklatın</a:t>
            </a:r>
            <a:endParaRPr lang="en-GB" dirty="0"/>
          </a:p>
        </p:txBody>
      </p:sp>
      <p:sp>
        <p:nvSpPr>
          <p:cNvPr id="3" name="Content Placeholder 2">
            <a:extLst>
              <a:ext uri="{FF2B5EF4-FFF2-40B4-BE49-F238E27FC236}">
                <a16:creationId xmlns:a16="http://schemas.microsoft.com/office/drawing/2014/main" id="{E0BB43E9-CAF1-47E8-BBD3-FE8776A5CFD5}"/>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dirty="0"/>
          </a:p>
        </p:txBody>
      </p:sp>
      <p:sp>
        <p:nvSpPr>
          <p:cNvPr id="4" name="Content Placeholder 3">
            <a:extLst>
              <a:ext uri="{FF2B5EF4-FFF2-40B4-BE49-F238E27FC236}">
                <a16:creationId xmlns:a16="http://schemas.microsoft.com/office/drawing/2014/main" id="{5DE8BE2D-7555-43C1-A040-AD2252126DCD}"/>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Tree>
    <p:extLst>
      <p:ext uri="{BB962C8B-B14F-4D97-AF65-F5344CB8AC3E}">
        <p14:creationId xmlns:p14="http://schemas.microsoft.com/office/powerpoint/2010/main" val="44812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CDC037-AFB2-415D-BCA7-0AD6D42C4C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GB"/>
          </a:p>
        </p:txBody>
      </p:sp>
      <p:sp>
        <p:nvSpPr>
          <p:cNvPr id="3" name="Text Placeholder 2">
            <a:extLst>
              <a:ext uri="{FF2B5EF4-FFF2-40B4-BE49-F238E27FC236}">
                <a16:creationId xmlns:a16="http://schemas.microsoft.com/office/drawing/2014/main" id="{8D902467-4164-4E1E-98F0-53FAAA1321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Tree>
    <p:extLst>
      <p:ext uri="{BB962C8B-B14F-4D97-AF65-F5344CB8AC3E}">
        <p14:creationId xmlns:p14="http://schemas.microsoft.com/office/powerpoint/2010/main" val="93912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 Id="rId5" Type="http://schemas.openxmlformats.org/officeDocument/2006/relationships/chart" Target="../charts/chart16.xml"/><Relationship Id="rId4" Type="http://schemas.openxmlformats.org/officeDocument/2006/relationships/chart" Target="../charts/char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aglikbilimleri.sdu.edu.tr/tr/kurumsal/enstitu-organizasyon-yapisi-13285s.html"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saglikbilimleri.sdu.edu.tr/tr/"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saglikbilimleri.sdu.edu.tr/tr/komisyonlar.html"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saglikbilimleri.sdu.edu.tr/tr/enstitu-kalite-guvence-sistemi/birim-iyilestirme-calismalari-15183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saglikbilimleri.sdu.edu.tr/tr/enstitu-kalite-guvence-sistemi/birim-iyilestirme-calismalari-15183s.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hyperlink" Target="https://saglikbilimleri.sdu.edu.tr/tr/kolay-ulasim/sikca-sorulan-sorular-12186s.html" TargetMode="Externa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saglikbilimleri.sdu.edu.tr/tr/enstitu-kalite-guvence-sistemi/is-akis-semalari-15254s.html" TargetMode="Externa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saglikbilimleri.sdu.edu.tr/assets/uploads/sites/97/files/sbe-lisansustu-egitim-memnuniyet-degerlendirmesi-08122022.pdf" TargetMode="External"/><Relationship Id="rId5" Type="http://schemas.openxmlformats.org/officeDocument/2006/relationships/hyperlink" Target="https://saglikbilimleri.sdu.edu.tr/assets/uploads/sites/97/files/sbe-program-degerlendirme-anketleri-08122022.pdf" TargetMode="Externa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https://saglikbilimleri.sdu.edu.tr/tr/enstitu-kalite-guvence-sistemi/kalite-politika-belgeleri-ve-ilkeler-13287s.html"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saglikbilimleri.sdu.edu.tr/tr/enstitu-kalite-guvence-sistemi/kalite-politika-belgeleri-ve-ilkeler-13287s.html"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hyperlink" Target="https://saglikbilimleri.sdu.edu.tr/tr/enstitu-kalite-guvence-sistemi/kalite-politika-belgeleri-ve-ilkeler-13287s.html"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hyperlink" Target="https://saglikbilimleri.sdu.edu.tr/tr/enstitu-kalite-guvence-sistemi/raporlar-13727s.html" TargetMode="Externa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A12DEB9-5BC0-4C85-85AB-70F5B548DC80}"/>
              </a:ext>
            </a:extLst>
          </p:cNvPr>
          <p:cNvSpPr>
            <a:spLocks noGrp="1"/>
          </p:cNvSpPr>
          <p:nvPr>
            <p:ph type="ctrTitle"/>
          </p:nvPr>
        </p:nvSpPr>
        <p:spPr>
          <a:xfrm>
            <a:off x="0" y="3589019"/>
            <a:ext cx="11816862" cy="1554163"/>
          </a:xfrm>
        </p:spPr>
        <p:txBody>
          <a:bodyPr>
            <a:noAutofit/>
          </a:bodyPr>
          <a:lstStyle/>
          <a:p>
            <a:r>
              <a:rPr lang="tr-TR" sz="3200" dirty="0"/>
              <a:t>YÖKAK Kurumsal Akreditasyon Programı Birim Faaliyetleri Sunumu</a:t>
            </a:r>
            <a:br>
              <a:rPr lang="tr-TR" sz="3600" dirty="0"/>
            </a:br>
            <a:endParaRPr lang="en-GB" sz="3600" dirty="0"/>
          </a:p>
        </p:txBody>
      </p:sp>
      <p:sp>
        <p:nvSpPr>
          <p:cNvPr id="3" name="Alt Başlık 2"/>
          <p:cNvSpPr>
            <a:spLocks noGrp="1"/>
          </p:cNvSpPr>
          <p:nvPr>
            <p:ph type="subTitle" idx="1"/>
          </p:nvPr>
        </p:nvSpPr>
        <p:spPr>
          <a:xfrm>
            <a:off x="1452196" y="4675431"/>
            <a:ext cx="8912470" cy="935502"/>
          </a:xfrm>
        </p:spPr>
        <p:txBody>
          <a:bodyPr>
            <a:noAutofit/>
          </a:bodyPr>
          <a:lstStyle/>
          <a:p>
            <a:r>
              <a:rPr lang="tr-TR" sz="3200" b="1">
                <a:solidFill>
                  <a:srgbClr val="FF0000"/>
                </a:solidFill>
              </a:rPr>
              <a:t>Sağlık </a:t>
            </a:r>
            <a:r>
              <a:rPr lang="tr-TR" sz="3200" b="1" dirty="0">
                <a:solidFill>
                  <a:srgbClr val="FF0000"/>
                </a:solidFill>
              </a:rPr>
              <a:t>Bilimleri Enstitüsü</a:t>
            </a:r>
          </a:p>
          <a:p>
            <a:r>
              <a:rPr lang="tr-TR" b="1" dirty="0">
                <a:solidFill>
                  <a:srgbClr val="FF0000"/>
                </a:solidFill>
              </a:rPr>
              <a:t>2022</a:t>
            </a:r>
          </a:p>
        </p:txBody>
      </p:sp>
    </p:spTree>
    <p:extLst>
      <p:ext uri="{BB962C8B-B14F-4D97-AF65-F5344CB8AC3E}">
        <p14:creationId xmlns:p14="http://schemas.microsoft.com/office/powerpoint/2010/main" val="322878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k 3">
            <a:extLst>
              <a:ext uri="{FF2B5EF4-FFF2-40B4-BE49-F238E27FC236}">
                <a16:creationId xmlns:a16="http://schemas.microsoft.com/office/drawing/2014/main" id="{DE44791D-A2FF-96D2-B5C9-F7F7C8C8699E}"/>
              </a:ext>
            </a:extLst>
          </p:cNvPr>
          <p:cNvGraphicFramePr>
            <a:graphicFrameLocks/>
          </p:cNvGraphicFramePr>
          <p:nvPr>
            <p:extLst>
              <p:ext uri="{D42A27DB-BD31-4B8C-83A1-F6EECF244321}">
                <p14:modId xmlns:p14="http://schemas.microsoft.com/office/powerpoint/2010/main" val="2934833505"/>
              </p:ext>
            </p:extLst>
          </p:nvPr>
        </p:nvGraphicFramePr>
        <p:xfrm>
          <a:off x="81280" y="1280161"/>
          <a:ext cx="5679440" cy="39446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k 4">
            <a:extLst>
              <a:ext uri="{FF2B5EF4-FFF2-40B4-BE49-F238E27FC236}">
                <a16:creationId xmlns:a16="http://schemas.microsoft.com/office/drawing/2014/main" id="{D89E9F80-0BA4-85FB-0382-EA87393817DF}"/>
              </a:ext>
            </a:extLst>
          </p:cNvPr>
          <p:cNvGraphicFramePr>
            <a:graphicFrameLocks/>
          </p:cNvGraphicFramePr>
          <p:nvPr>
            <p:extLst>
              <p:ext uri="{D42A27DB-BD31-4B8C-83A1-F6EECF244321}">
                <p14:modId xmlns:p14="http://schemas.microsoft.com/office/powerpoint/2010/main" val="970938116"/>
              </p:ext>
            </p:extLst>
          </p:nvPr>
        </p:nvGraphicFramePr>
        <p:xfrm>
          <a:off x="5835191" y="1280161"/>
          <a:ext cx="6072329" cy="4187634"/>
        </p:xfrm>
        <a:graphic>
          <a:graphicData uri="http://schemas.openxmlformats.org/drawingml/2006/chart">
            <c:chart xmlns:c="http://schemas.openxmlformats.org/drawingml/2006/chart" xmlns:r="http://schemas.openxmlformats.org/officeDocument/2006/relationships" r:id="rId3"/>
          </a:graphicData>
        </a:graphic>
      </p:graphicFrame>
      <p:sp>
        <p:nvSpPr>
          <p:cNvPr id="6" name="Metin kutusu 5">
            <a:extLst>
              <a:ext uri="{FF2B5EF4-FFF2-40B4-BE49-F238E27FC236}">
                <a16:creationId xmlns:a16="http://schemas.microsoft.com/office/drawing/2014/main" id="{0E4C55B5-E24C-31EF-35D8-3A4CD3C02EF9}"/>
              </a:ext>
            </a:extLst>
          </p:cNvPr>
          <p:cNvSpPr txBox="1"/>
          <p:nvPr/>
        </p:nvSpPr>
        <p:spPr>
          <a:xfrm>
            <a:off x="8613900" y="2175288"/>
            <a:ext cx="801279" cy="307777"/>
          </a:xfrm>
          <a:prstGeom prst="rect">
            <a:avLst/>
          </a:prstGeom>
          <a:noFill/>
        </p:spPr>
        <p:txBody>
          <a:bodyPr wrap="square" rtlCol="0">
            <a:spAutoFit/>
          </a:bodyPr>
          <a:lstStyle/>
          <a:p>
            <a:r>
              <a:rPr lang="tr-TR" sz="1400" b="1" dirty="0"/>
              <a:t>43 kişi</a:t>
            </a:r>
          </a:p>
        </p:txBody>
      </p:sp>
      <p:sp>
        <p:nvSpPr>
          <p:cNvPr id="7" name="Metin kutusu 6">
            <a:extLst>
              <a:ext uri="{FF2B5EF4-FFF2-40B4-BE49-F238E27FC236}">
                <a16:creationId xmlns:a16="http://schemas.microsoft.com/office/drawing/2014/main" id="{CB00D961-141C-BBD0-FF4A-DD49C8558993}"/>
              </a:ext>
            </a:extLst>
          </p:cNvPr>
          <p:cNvSpPr txBox="1"/>
          <p:nvPr/>
        </p:nvSpPr>
        <p:spPr>
          <a:xfrm>
            <a:off x="3762446" y="4740004"/>
            <a:ext cx="2902514" cy="2031325"/>
          </a:xfrm>
          <a:prstGeom prst="rect">
            <a:avLst/>
          </a:prstGeom>
          <a:noFill/>
        </p:spPr>
        <p:txBody>
          <a:bodyPr wrap="square" rtlCol="0">
            <a:spAutoFit/>
          </a:bodyPr>
          <a:lstStyle/>
          <a:p>
            <a:pPr algn="just"/>
            <a:r>
              <a:rPr lang="tr-TR" dirty="0"/>
              <a:t>Aralık 2022 itibariyle </a:t>
            </a:r>
            <a:r>
              <a:rPr lang="tr-T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Enstitümüzden </a:t>
            </a:r>
            <a:r>
              <a:rPr lang="tr-TR"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217 adet doktora</a:t>
            </a:r>
            <a:r>
              <a:rPr lang="tr-T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tr-TR"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265 adet yüksek lisans </a:t>
            </a:r>
            <a:r>
              <a:rPr lang="tr-T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olmak üzere toplam </a:t>
            </a:r>
            <a:r>
              <a:rPr lang="tr-TR" sz="1800"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482 öğrenci mezun </a:t>
            </a:r>
            <a:r>
              <a:rPr lang="tr-TR"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olmuştur. </a:t>
            </a:r>
            <a:endParaRPr lang="tr-TR" sz="1100" dirty="0">
              <a:effectLst/>
              <a:latin typeface="Calibri" panose="020F0502020204030204" pitchFamily="34" charset="0"/>
              <a:ea typeface="Calibri" panose="020F0502020204030204" pitchFamily="34" charset="0"/>
              <a:cs typeface="Arial" panose="020B0604020202020204" pitchFamily="34" charset="0"/>
            </a:endParaRPr>
          </a:p>
          <a:p>
            <a:pPr algn="just"/>
            <a:r>
              <a:rPr lang="tr-TR" dirty="0"/>
              <a:t> </a:t>
            </a:r>
          </a:p>
        </p:txBody>
      </p:sp>
      <p:sp>
        <p:nvSpPr>
          <p:cNvPr id="2" name="Unvan 1">
            <a:extLst>
              <a:ext uri="{FF2B5EF4-FFF2-40B4-BE49-F238E27FC236}">
                <a16:creationId xmlns:a16="http://schemas.microsoft.com/office/drawing/2014/main" id="{60D00E7C-20C9-D3AE-B2B8-9E906F700EAE}"/>
              </a:ext>
            </a:extLst>
          </p:cNvPr>
          <p:cNvSpPr>
            <a:spLocks noGrp="1"/>
          </p:cNvSpPr>
          <p:nvPr>
            <p:ph type="title"/>
          </p:nvPr>
        </p:nvSpPr>
        <p:spPr>
          <a:xfrm>
            <a:off x="211813" y="0"/>
            <a:ext cx="10515600" cy="749300"/>
          </a:xfrm>
        </p:spPr>
        <p:txBody>
          <a:bodyPr/>
          <a:lstStyle/>
          <a:p>
            <a:r>
              <a:rPr lang="tr-TR" dirty="0">
                <a:solidFill>
                  <a:schemeClr val="tx1"/>
                </a:solidFill>
              </a:rPr>
              <a:t>Sayılarla Enstitümüz</a:t>
            </a:r>
          </a:p>
        </p:txBody>
      </p:sp>
      <p:graphicFrame>
        <p:nvGraphicFramePr>
          <p:cNvPr id="8" name="Grafik 7">
            <a:extLst>
              <a:ext uri="{FF2B5EF4-FFF2-40B4-BE49-F238E27FC236}">
                <a16:creationId xmlns:a16="http://schemas.microsoft.com/office/drawing/2014/main" id="{27C907D9-AA29-098B-E11B-4E8877A6A850}"/>
              </a:ext>
            </a:extLst>
          </p:cNvPr>
          <p:cNvGraphicFramePr>
            <a:graphicFrameLocks/>
          </p:cNvGraphicFramePr>
          <p:nvPr>
            <p:extLst>
              <p:ext uri="{D42A27DB-BD31-4B8C-83A1-F6EECF244321}">
                <p14:modId xmlns:p14="http://schemas.microsoft.com/office/powerpoint/2010/main" val="243334734"/>
              </p:ext>
            </p:extLst>
          </p:nvPr>
        </p:nvGraphicFramePr>
        <p:xfrm>
          <a:off x="21996" y="4815840"/>
          <a:ext cx="3574644" cy="1667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k 8">
            <a:extLst>
              <a:ext uri="{FF2B5EF4-FFF2-40B4-BE49-F238E27FC236}">
                <a16:creationId xmlns:a16="http://schemas.microsoft.com/office/drawing/2014/main" id="{E636F192-660C-1102-BD78-5B13B5A8F028}"/>
              </a:ext>
            </a:extLst>
          </p:cNvPr>
          <p:cNvGraphicFramePr>
            <a:graphicFrameLocks/>
          </p:cNvGraphicFramePr>
          <p:nvPr>
            <p:extLst>
              <p:ext uri="{D42A27DB-BD31-4B8C-83A1-F6EECF244321}">
                <p14:modId xmlns:p14="http://schemas.microsoft.com/office/powerpoint/2010/main" val="2410921538"/>
              </p:ext>
            </p:extLst>
          </p:nvPr>
        </p:nvGraphicFramePr>
        <p:xfrm>
          <a:off x="7579360" y="4740003"/>
          <a:ext cx="3413760" cy="189447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007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CDCDFBFC-5B42-47BE-32D8-CB788DEEA6A8}"/>
              </a:ext>
            </a:extLst>
          </p:cNvPr>
          <p:cNvSpPr txBox="1"/>
          <p:nvPr/>
        </p:nvSpPr>
        <p:spPr>
          <a:xfrm>
            <a:off x="336883" y="1441557"/>
            <a:ext cx="10379243" cy="523220"/>
          </a:xfrm>
          <a:prstGeom prst="rect">
            <a:avLst/>
          </a:prstGeom>
          <a:noFill/>
        </p:spPr>
        <p:txBody>
          <a:bodyPr wrap="square" rtlCol="0">
            <a:spAutoFit/>
          </a:bodyPr>
          <a:lstStyle/>
          <a:p>
            <a:r>
              <a:rPr lang="tr-TR" sz="2800" b="1" dirty="0">
                <a:latin typeface="+mj-lt"/>
              </a:rPr>
              <a:t>2019-2022 YILLARI ARASINDA MEZUN OLAN ÖĞRENCİLERİMİZ</a:t>
            </a:r>
          </a:p>
        </p:txBody>
      </p:sp>
      <p:graphicFrame>
        <p:nvGraphicFramePr>
          <p:cNvPr id="2" name="Grafik 1">
            <a:extLst>
              <a:ext uri="{FF2B5EF4-FFF2-40B4-BE49-F238E27FC236}">
                <a16:creationId xmlns:a16="http://schemas.microsoft.com/office/drawing/2014/main" id="{EA1FC398-ECC9-3C65-3080-88071F17687A}"/>
              </a:ext>
            </a:extLst>
          </p:cNvPr>
          <p:cNvGraphicFramePr>
            <a:graphicFrameLocks/>
          </p:cNvGraphicFramePr>
          <p:nvPr>
            <p:extLst>
              <p:ext uri="{D42A27DB-BD31-4B8C-83A1-F6EECF244321}">
                <p14:modId xmlns:p14="http://schemas.microsoft.com/office/powerpoint/2010/main" val="1653954408"/>
              </p:ext>
            </p:extLst>
          </p:nvPr>
        </p:nvGraphicFramePr>
        <p:xfrm>
          <a:off x="450835" y="2273474"/>
          <a:ext cx="5039896" cy="3856903"/>
        </p:xfrm>
        <a:graphic>
          <a:graphicData uri="http://schemas.openxmlformats.org/drawingml/2006/chart">
            <c:chart xmlns:c="http://schemas.openxmlformats.org/drawingml/2006/chart" xmlns:r="http://schemas.openxmlformats.org/officeDocument/2006/relationships" r:id="rId2"/>
          </a:graphicData>
        </a:graphic>
      </p:graphicFrame>
      <p:sp>
        <p:nvSpPr>
          <p:cNvPr id="4" name="Unvan 1">
            <a:extLst>
              <a:ext uri="{FF2B5EF4-FFF2-40B4-BE49-F238E27FC236}">
                <a16:creationId xmlns:a16="http://schemas.microsoft.com/office/drawing/2014/main" id="{25FB73B9-64C4-AF2E-8C26-5919B0205574}"/>
              </a:ext>
            </a:extLst>
          </p:cNvPr>
          <p:cNvSpPr>
            <a:spLocks noGrp="1"/>
          </p:cNvSpPr>
          <p:nvPr>
            <p:ph type="title"/>
          </p:nvPr>
        </p:nvSpPr>
        <p:spPr>
          <a:xfrm>
            <a:off x="211813" y="0"/>
            <a:ext cx="10515600" cy="749300"/>
          </a:xfrm>
        </p:spPr>
        <p:txBody>
          <a:bodyPr/>
          <a:lstStyle/>
          <a:p>
            <a:r>
              <a:rPr lang="tr-TR" dirty="0">
                <a:solidFill>
                  <a:schemeClr val="tx1"/>
                </a:solidFill>
              </a:rPr>
              <a:t>Sayılarla Enstitümüz</a:t>
            </a:r>
          </a:p>
        </p:txBody>
      </p:sp>
      <p:graphicFrame>
        <p:nvGraphicFramePr>
          <p:cNvPr id="5" name="Grafik 4">
            <a:extLst>
              <a:ext uri="{FF2B5EF4-FFF2-40B4-BE49-F238E27FC236}">
                <a16:creationId xmlns:a16="http://schemas.microsoft.com/office/drawing/2014/main" id="{ABF5B5BE-9D9E-4D3C-8498-A9AB0316DCC1}"/>
              </a:ext>
            </a:extLst>
          </p:cNvPr>
          <p:cNvGraphicFramePr>
            <a:graphicFrameLocks/>
          </p:cNvGraphicFramePr>
          <p:nvPr>
            <p:extLst>
              <p:ext uri="{D42A27DB-BD31-4B8C-83A1-F6EECF244321}">
                <p14:modId xmlns:p14="http://schemas.microsoft.com/office/powerpoint/2010/main" val="2138967217"/>
              </p:ext>
            </p:extLst>
          </p:nvPr>
        </p:nvGraphicFramePr>
        <p:xfrm>
          <a:off x="5685684" y="2273474"/>
          <a:ext cx="5587895" cy="3978823"/>
        </p:xfrm>
        <a:graphic>
          <a:graphicData uri="http://schemas.openxmlformats.org/drawingml/2006/chart">
            <c:chart xmlns:c="http://schemas.openxmlformats.org/drawingml/2006/chart" xmlns:r="http://schemas.openxmlformats.org/officeDocument/2006/relationships" r:id="rId3"/>
          </a:graphicData>
        </a:graphic>
      </p:graphicFrame>
      <p:sp>
        <p:nvSpPr>
          <p:cNvPr id="6" name="Sağ Ayraç 5">
            <a:extLst>
              <a:ext uri="{FF2B5EF4-FFF2-40B4-BE49-F238E27FC236}">
                <a16:creationId xmlns:a16="http://schemas.microsoft.com/office/drawing/2014/main" id="{FB6E8BBF-89DF-ACBC-F8B1-4BBDAC2AD8EA}"/>
              </a:ext>
            </a:extLst>
          </p:cNvPr>
          <p:cNvSpPr/>
          <p:nvPr/>
        </p:nvSpPr>
        <p:spPr>
          <a:xfrm>
            <a:off x="11432760" y="3213301"/>
            <a:ext cx="405353" cy="2780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7" name="Metin kutusu 6">
            <a:extLst>
              <a:ext uri="{FF2B5EF4-FFF2-40B4-BE49-F238E27FC236}">
                <a16:creationId xmlns:a16="http://schemas.microsoft.com/office/drawing/2014/main" id="{0CEFD611-DCB3-EDF8-85D9-2FD554753EB7}"/>
              </a:ext>
            </a:extLst>
          </p:cNvPr>
          <p:cNvSpPr txBox="1"/>
          <p:nvPr/>
        </p:nvSpPr>
        <p:spPr>
          <a:xfrm rot="16200000">
            <a:off x="11409699" y="4419088"/>
            <a:ext cx="1195269" cy="369332"/>
          </a:xfrm>
          <a:prstGeom prst="rect">
            <a:avLst/>
          </a:prstGeom>
          <a:noFill/>
        </p:spPr>
        <p:txBody>
          <a:bodyPr wrap="square" rtlCol="0">
            <a:spAutoFit/>
          </a:bodyPr>
          <a:lstStyle/>
          <a:p>
            <a:r>
              <a:rPr lang="tr-TR" dirty="0"/>
              <a:t>9 öğrenci</a:t>
            </a:r>
          </a:p>
        </p:txBody>
      </p:sp>
    </p:spTree>
    <p:extLst>
      <p:ext uri="{BB962C8B-B14F-4D97-AF65-F5344CB8AC3E}">
        <p14:creationId xmlns:p14="http://schemas.microsoft.com/office/powerpoint/2010/main" val="292536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AAB7D2-C3CE-45D1-66BE-B203BC1D80ED}"/>
              </a:ext>
            </a:extLst>
          </p:cNvPr>
          <p:cNvSpPr>
            <a:spLocks noGrp="1"/>
          </p:cNvSpPr>
          <p:nvPr>
            <p:ph type="title"/>
          </p:nvPr>
        </p:nvSpPr>
        <p:spPr/>
        <p:txBody>
          <a:bodyPr>
            <a:normAutofit/>
          </a:bodyPr>
          <a:lstStyle/>
          <a:p>
            <a:r>
              <a:rPr lang="tr-TR" sz="2000" b="1" dirty="0">
                <a:solidFill>
                  <a:schemeClr val="tx1"/>
                </a:solidFill>
              </a:rPr>
              <a:t>SON 4 YILDA ENSTİTÜMÜZE KAYIT OLAN ÖĞRENCİ SAYISI </a:t>
            </a:r>
          </a:p>
        </p:txBody>
      </p:sp>
      <p:graphicFrame>
        <p:nvGraphicFramePr>
          <p:cNvPr id="4" name="Tablo 3">
            <a:extLst>
              <a:ext uri="{FF2B5EF4-FFF2-40B4-BE49-F238E27FC236}">
                <a16:creationId xmlns:a16="http://schemas.microsoft.com/office/drawing/2014/main" id="{73FA74CE-8226-5050-4F24-74BDCAE19624}"/>
              </a:ext>
            </a:extLst>
          </p:cNvPr>
          <p:cNvGraphicFramePr>
            <a:graphicFrameLocks noGrp="1"/>
          </p:cNvGraphicFramePr>
          <p:nvPr>
            <p:extLst>
              <p:ext uri="{D42A27DB-BD31-4B8C-83A1-F6EECF244321}">
                <p14:modId xmlns:p14="http://schemas.microsoft.com/office/powerpoint/2010/main" val="2965288225"/>
              </p:ext>
            </p:extLst>
          </p:nvPr>
        </p:nvGraphicFramePr>
        <p:xfrm>
          <a:off x="597686" y="2521964"/>
          <a:ext cx="4737100" cy="1996440"/>
        </p:xfrm>
        <a:graphic>
          <a:graphicData uri="http://schemas.openxmlformats.org/drawingml/2006/table">
            <a:tbl>
              <a:tblPr>
                <a:tableStyleId>{5C22544A-7EE6-4342-B048-85BDC9FD1C3A}</a:tableStyleId>
              </a:tblPr>
              <a:tblGrid>
                <a:gridCol w="2298700">
                  <a:extLst>
                    <a:ext uri="{9D8B030D-6E8A-4147-A177-3AD203B41FA5}">
                      <a16:colId xmlns:a16="http://schemas.microsoft.com/office/drawing/2014/main" val="3270074828"/>
                    </a:ext>
                  </a:extLst>
                </a:gridCol>
                <a:gridCol w="609600">
                  <a:extLst>
                    <a:ext uri="{9D8B030D-6E8A-4147-A177-3AD203B41FA5}">
                      <a16:colId xmlns:a16="http://schemas.microsoft.com/office/drawing/2014/main" val="3724189114"/>
                    </a:ext>
                  </a:extLst>
                </a:gridCol>
                <a:gridCol w="609600">
                  <a:extLst>
                    <a:ext uri="{9D8B030D-6E8A-4147-A177-3AD203B41FA5}">
                      <a16:colId xmlns:a16="http://schemas.microsoft.com/office/drawing/2014/main" val="3286924687"/>
                    </a:ext>
                  </a:extLst>
                </a:gridCol>
                <a:gridCol w="609600">
                  <a:extLst>
                    <a:ext uri="{9D8B030D-6E8A-4147-A177-3AD203B41FA5}">
                      <a16:colId xmlns:a16="http://schemas.microsoft.com/office/drawing/2014/main" val="535161189"/>
                    </a:ext>
                  </a:extLst>
                </a:gridCol>
                <a:gridCol w="609600">
                  <a:extLst>
                    <a:ext uri="{9D8B030D-6E8A-4147-A177-3AD203B41FA5}">
                      <a16:colId xmlns:a16="http://schemas.microsoft.com/office/drawing/2014/main" val="1493109544"/>
                    </a:ext>
                  </a:extLst>
                </a:gridCol>
              </a:tblGrid>
              <a:tr h="190363">
                <a:tc>
                  <a:txBody>
                    <a:bodyPr/>
                    <a:lstStyle/>
                    <a:p>
                      <a:pPr algn="l" fontAlgn="b"/>
                      <a:r>
                        <a:rPr lang="tr-TR" sz="1600" b="1" u="none" strike="noStrike" dirty="0">
                          <a:effectLst/>
                        </a:rPr>
                        <a:t>Yüksek Lisans Programı</a:t>
                      </a:r>
                      <a:endParaRPr lang="tr-TR"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tr-TR" sz="1600" u="none" strike="noStrike">
                          <a:effectLst/>
                        </a:rPr>
                        <a:t>2019</a:t>
                      </a:r>
                      <a:endParaRPr lang="tr-TR"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tr-TR" sz="1600" u="none" strike="noStrike">
                          <a:effectLst/>
                        </a:rPr>
                        <a:t>2020</a:t>
                      </a:r>
                      <a:endParaRPr lang="tr-TR"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tr-TR" sz="1600" u="none" strike="noStrike">
                          <a:effectLst/>
                        </a:rPr>
                        <a:t>2021</a:t>
                      </a:r>
                      <a:endParaRPr lang="tr-TR" sz="16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tr-TR" sz="1600" u="none" strike="noStrike">
                          <a:effectLst/>
                        </a:rPr>
                        <a:t>2022</a:t>
                      </a:r>
                      <a:endParaRPr lang="tr-TR"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027047"/>
                  </a:ext>
                </a:extLst>
              </a:tr>
              <a:tr h="182880">
                <a:tc>
                  <a:txBody>
                    <a:bodyPr/>
                    <a:lstStyle/>
                    <a:p>
                      <a:pPr algn="l" fontAlgn="b"/>
                      <a:r>
                        <a:rPr lang="tr-TR" sz="1600" u="none" strike="noStrike" dirty="0">
                          <a:effectLst/>
                        </a:rPr>
                        <a:t>Tıbbi Biyoloji</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1</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b="0" i="0" u="none" strike="noStrike" dirty="0">
                          <a:solidFill>
                            <a:srgbClr val="000000"/>
                          </a:solidFill>
                          <a:effectLst/>
                          <a:latin typeface="Calibri" panose="020F0502020204030204" pitchFamily="34" charset="0"/>
                        </a:rPr>
                        <a:t>-</a:t>
                      </a: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83927535"/>
                  </a:ext>
                </a:extLst>
              </a:tr>
              <a:tr h="182880">
                <a:tc>
                  <a:txBody>
                    <a:bodyPr/>
                    <a:lstStyle/>
                    <a:p>
                      <a:pPr algn="l" fontAlgn="b"/>
                      <a:r>
                        <a:rPr lang="tr-TR" sz="1600" u="none" strike="noStrike" dirty="0">
                          <a:effectLst/>
                        </a:rPr>
                        <a:t>Fizyoterapi ve Rehabilitasyon</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b="0" i="0" u="none" strike="noStrike" dirty="0">
                          <a:solidFill>
                            <a:srgbClr val="000000"/>
                          </a:solidFill>
                          <a:effectLst/>
                          <a:latin typeface="Calibri" panose="020F0502020204030204" pitchFamily="34" charset="0"/>
                        </a:rPr>
                        <a:t>-</a:t>
                      </a: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a:effectLst/>
                        </a:rPr>
                        <a:t>1</a:t>
                      </a:r>
                      <a:endParaRPr lang="tr-TR"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32932084"/>
                  </a:ext>
                </a:extLst>
              </a:tr>
              <a:tr h="182880">
                <a:tc>
                  <a:txBody>
                    <a:bodyPr/>
                    <a:lstStyle/>
                    <a:p>
                      <a:pPr algn="l" fontAlgn="b"/>
                      <a:r>
                        <a:rPr lang="tr-TR" sz="1600" u="none" strike="noStrike">
                          <a:effectLst/>
                        </a:rPr>
                        <a:t>Doğum ve Kadın Hastalıkları Hemşireliği</a:t>
                      </a:r>
                      <a:endParaRPr lang="tr-T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b="0" i="0" u="none" strike="noStrike" dirty="0">
                          <a:solidFill>
                            <a:srgbClr val="000000"/>
                          </a:solidFill>
                          <a:effectLst/>
                          <a:latin typeface="Calibri" panose="020F0502020204030204" pitchFamily="34" charset="0"/>
                        </a:rPr>
                        <a:t>-</a:t>
                      </a: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a:effectLst/>
                        </a:rPr>
                        <a:t>1</a:t>
                      </a:r>
                      <a:endParaRPr lang="tr-TR" sz="16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544055022"/>
                  </a:ext>
                </a:extLst>
              </a:tr>
              <a:tr h="182880">
                <a:tc>
                  <a:txBody>
                    <a:bodyPr/>
                    <a:lstStyle/>
                    <a:p>
                      <a:pPr algn="l" fontAlgn="b"/>
                      <a:r>
                        <a:rPr lang="tr-TR" sz="1600" b="1" u="none" strike="noStrike" dirty="0">
                          <a:effectLst/>
                        </a:rPr>
                        <a:t>Doktora Programı</a:t>
                      </a:r>
                      <a:endParaRPr lang="tr-TR" sz="16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b="0" i="0" u="none" strike="noStrike" dirty="0">
                          <a:solidFill>
                            <a:srgbClr val="000000"/>
                          </a:solidFill>
                          <a:effectLst/>
                          <a:latin typeface="Calibri" panose="020F0502020204030204" pitchFamily="34" charset="0"/>
                        </a:rPr>
                        <a:t>-</a:t>
                      </a: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703830450"/>
                  </a:ext>
                </a:extLst>
              </a:tr>
              <a:tr h="182880">
                <a:tc>
                  <a:txBody>
                    <a:bodyPr/>
                    <a:lstStyle/>
                    <a:p>
                      <a:pPr algn="l" fontAlgn="b"/>
                      <a:r>
                        <a:rPr lang="tr-TR" sz="1600" u="none" strike="noStrike">
                          <a:effectLst/>
                        </a:rPr>
                        <a:t>Protetik Diş Tedavisi</a:t>
                      </a:r>
                      <a:endParaRPr lang="tr-TR" sz="16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2</a:t>
                      </a:r>
                      <a:endParaRPr lang="tr-TR" sz="16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tr-TR" sz="1600" u="none" strike="noStrike" dirty="0">
                          <a:effectLst/>
                        </a:rPr>
                        <a:t>- </a:t>
                      </a:r>
                      <a:endParaRPr lang="tr-TR" sz="16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62973993"/>
                  </a:ext>
                </a:extLst>
              </a:tr>
            </a:tbl>
          </a:graphicData>
        </a:graphic>
      </p:graphicFrame>
      <p:sp>
        <p:nvSpPr>
          <p:cNvPr id="6" name="Metin kutusu 5">
            <a:extLst>
              <a:ext uri="{FF2B5EF4-FFF2-40B4-BE49-F238E27FC236}">
                <a16:creationId xmlns:a16="http://schemas.microsoft.com/office/drawing/2014/main" id="{D3936FB4-B4C5-6DF0-0C1B-386167D9DCDE}"/>
              </a:ext>
            </a:extLst>
          </p:cNvPr>
          <p:cNvSpPr txBox="1"/>
          <p:nvPr/>
        </p:nvSpPr>
        <p:spPr>
          <a:xfrm>
            <a:off x="-252167" y="1982330"/>
            <a:ext cx="6094428" cy="430887"/>
          </a:xfrm>
          <a:prstGeom prst="rect">
            <a:avLst/>
          </a:prstGeom>
          <a:noFill/>
        </p:spPr>
        <p:txBody>
          <a:bodyPr wrap="square">
            <a:spAutoFit/>
          </a:bodyPr>
          <a:lstStyle/>
          <a:p>
            <a:pPr algn="ctr" rtl="0">
              <a:defRPr sz="2200" b="0" i="0" u="none" strike="noStrike" kern="1200" cap="none" spc="0" normalizeH="0" baseline="0">
                <a:solidFill>
                  <a:prstClr val="black">
                    <a:lumMod val="65000"/>
                    <a:lumOff val="35000"/>
                  </a:prstClr>
                </a:solidFill>
                <a:latin typeface="+mj-lt"/>
                <a:ea typeface="+mj-ea"/>
                <a:cs typeface="+mj-cs"/>
              </a:defRPr>
            </a:pPr>
            <a:r>
              <a:rPr lang="tr-TR" dirty="0"/>
              <a:t>ULUSLARARASI (YABANCI) ÖĞRENCİLER</a:t>
            </a:r>
          </a:p>
        </p:txBody>
      </p:sp>
      <p:graphicFrame>
        <p:nvGraphicFramePr>
          <p:cNvPr id="7" name="Grafik 6">
            <a:extLst>
              <a:ext uri="{FF2B5EF4-FFF2-40B4-BE49-F238E27FC236}">
                <a16:creationId xmlns:a16="http://schemas.microsoft.com/office/drawing/2014/main" id="{9C8C0F29-0E02-115D-97F1-9B1BF08C7F5F}"/>
              </a:ext>
            </a:extLst>
          </p:cNvPr>
          <p:cNvGraphicFramePr>
            <a:graphicFrameLocks/>
          </p:cNvGraphicFramePr>
          <p:nvPr>
            <p:extLst>
              <p:ext uri="{D42A27DB-BD31-4B8C-83A1-F6EECF244321}">
                <p14:modId xmlns:p14="http://schemas.microsoft.com/office/powerpoint/2010/main" val="160785532"/>
              </p:ext>
            </p:extLst>
          </p:nvPr>
        </p:nvGraphicFramePr>
        <p:xfrm>
          <a:off x="6096000" y="2415705"/>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8" name="Metin kutusu 7">
            <a:extLst>
              <a:ext uri="{FF2B5EF4-FFF2-40B4-BE49-F238E27FC236}">
                <a16:creationId xmlns:a16="http://schemas.microsoft.com/office/drawing/2014/main" id="{0E237464-DC16-D4EF-6212-1BBCA258441E}"/>
              </a:ext>
            </a:extLst>
          </p:cNvPr>
          <p:cNvSpPr txBox="1"/>
          <p:nvPr/>
        </p:nvSpPr>
        <p:spPr>
          <a:xfrm>
            <a:off x="5334786" y="1892300"/>
            <a:ext cx="6094428" cy="430887"/>
          </a:xfrm>
          <a:prstGeom prst="rect">
            <a:avLst/>
          </a:prstGeom>
          <a:noFill/>
        </p:spPr>
        <p:txBody>
          <a:bodyPr wrap="square">
            <a:spAutoFit/>
          </a:bodyPr>
          <a:lstStyle/>
          <a:p>
            <a:pPr algn="ctr" rtl="0">
              <a:defRPr sz="2200" b="0" i="0" u="none" strike="noStrike" kern="1200" cap="none" spc="0" normalizeH="0" baseline="0">
                <a:solidFill>
                  <a:prstClr val="black">
                    <a:lumMod val="65000"/>
                    <a:lumOff val="35000"/>
                  </a:prstClr>
                </a:solidFill>
                <a:latin typeface="+mj-lt"/>
                <a:ea typeface="+mj-ea"/>
                <a:cs typeface="+mj-cs"/>
              </a:defRPr>
            </a:pPr>
            <a:r>
              <a:rPr lang="tr-TR" dirty="0"/>
              <a:t>TÜRK ÖĞRENCİLER</a:t>
            </a:r>
          </a:p>
        </p:txBody>
      </p:sp>
    </p:spTree>
    <p:extLst>
      <p:ext uri="{BB962C8B-B14F-4D97-AF65-F5344CB8AC3E}">
        <p14:creationId xmlns:p14="http://schemas.microsoft.com/office/powerpoint/2010/main" val="541070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k 1">
            <a:extLst>
              <a:ext uri="{FF2B5EF4-FFF2-40B4-BE49-F238E27FC236}">
                <a16:creationId xmlns:a16="http://schemas.microsoft.com/office/drawing/2014/main" id="{2036BC66-E285-6863-ACE9-264BCAA04005}"/>
              </a:ext>
            </a:extLst>
          </p:cNvPr>
          <p:cNvGraphicFramePr>
            <a:graphicFrameLocks/>
          </p:cNvGraphicFramePr>
          <p:nvPr>
            <p:extLst>
              <p:ext uri="{D42A27DB-BD31-4B8C-83A1-F6EECF244321}">
                <p14:modId xmlns:p14="http://schemas.microsoft.com/office/powerpoint/2010/main" val="1838529333"/>
              </p:ext>
            </p:extLst>
          </p:nvPr>
        </p:nvGraphicFramePr>
        <p:xfrm>
          <a:off x="566851" y="1925646"/>
          <a:ext cx="5668297" cy="42686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Grafik 2">
            <a:extLst>
              <a:ext uri="{FF2B5EF4-FFF2-40B4-BE49-F238E27FC236}">
                <a16:creationId xmlns:a16="http://schemas.microsoft.com/office/drawing/2014/main" id="{3D292161-39C2-96F1-9732-DF929C973C70}"/>
              </a:ext>
            </a:extLst>
          </p:cNvPr>
          <p:cNvGraphicFramePr>
            <a:graphicFrameLocks/>
          </p:cNvGraphicFramePr>
          <p:nvPr>
            <p:extLst>
              <p:ext uri="{D42A27DB-BD31-4B8C-83A1-F6EECF244321}">
                <p14:modId xmlns:p14="http://schemas.microsoft.com/office/powerpoint/2010/main" val="2371077315"/>
              </p:ext>
            </p:extLst>
          </p:nvPr>
        </p:nvGraphicFramePr>
        <p:xfrm>
          <a:off x="6235148" y="1925645"/>
          <a:ext cx="5711046" cy="4268675"/>
        </p:xfrm>
        <a:graphic>
          <a:graphicData uri="http://schemas.openxmlformats.org/drawingml/2006/chart">
            <c:chart xmlns:c="http://schemas.openxmlformats.org/drawingml/2006/chart" xmlns:r="http://schemas.openxmlformats.org/officeDocument/2006/relationships" r:id="rId3"/>
          </a:graphicData>
        </a:graphic>
      </p:graphicFrame>
      <p:sp>
        <p:nvSpPr>
          <p:cNvPr id="6" name="Unvan 1"/>
          <p:cNvSpPr>
            <a:spLocks noGrp="1"/>
          </p:cNvSpPr>
          <p:nvPr>
            <p:ph type="title"/>
          </p:nvPr>
        </p:nvSpPr>
        <p:spPr>
          <a:xfrm>
            <a:off x="838200" y="1143000"/>
            <a:ext cx="10515600" cy="749300"/>
          </a:xfrm>
        </p:spPr>
        <p:txBody>
          <a:bodyPr/>
          <a:lstStyle/>
          <a:p>
            <a:r>
              <a:rPr lang="tr-TR">
                <a:solidFill>
                  <a:schemeClr val="tx1"/>
                </a:solidFill>
              </a:rPr>
              <a:t>Sayılarla Enstitümüz</a:t>
            </a:r>
            <a:endParaRPr lang="tr-TR" dirty="0">
              <a:solidFill>
                <a:schemeClr val="tx1"/>
              </a:solidFill>
            </a:endParaRPr>
          </a:p>
        </p:txBody>
      </p:sp>
    </p:spTree>
    <p:extLst>
      <p:ext uri="{BB962C8B-B14F-4D97-AF65-F5344CB8AC3E}">
        <p14:creationId xmlns:p14="http://schemas.microsoft.com/office/powerpoint/2010/main" val="214571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nvan 1"/>
          <p:cNvSpPr>
            <a:spLocks noGrp="1"/>
          </p:cNvSpPr>
          <p:nvPr>
            <p:ph type="title"/>
          </p:nvPr>
        </p:nvSpPr>
        <p:spPr>
          <a:xfrm>
            <a:off x="838200" y="1143000"/>
            <a:ext cx="10515600" cy="749300"/>
          </a:xfrm>
        </p:spPr>
        <p:txBody>
          <a:bodyPr/>
          <a:lstStyle/>
          <a:p>
            <a:r>
              <a:rPr lang="tr-TR">
                <a:solidFill>
                  <a:schemeClr val="tx1"/>
                </a:solidFill>
              </a:rPr>
              <a:t>Komisyonlar/Kurullar</a:t>
            </a:r>
            <a:endParaRPr lang="tr-TR" dirty="0">
              <a:solidFill>
                <a:schemeClr val="tx1"/>
              </a:solidFill>
            </a:endParaRPr>
          </a:p>
        </p:txBody>
      </p:sp>
      <p:sp>
        <p:nvSpPr>
          <p:cNvPr id="9" name="Metin kutusu 8"/>
          <p:cNvSpPr txBox="1"/>
          <p:nvPr/>
        </p:nvSpPr>
        <p:spPr>
          <a:xfrm>
            <a:off x="973393" y="2005780"/>
            <a:ext cx="9919195" cy="3539430"/>
          </a:xfrm>
          <a:prstGeom prst="rect">
            <a:avLst/>
          </a:prstGeom>
          <a:noFill/>
        </p:spPr>
        <p:txBody>
          <a:bodyPr wrap="square" rtlCol="0">
            <a:spAutoFit/>
          </a:bodyPr>
          <a:lstStyle/>
          <a:p>
            <a:pPr marL="457200" indent="-457200">
              <a:buClr>
                <a:srgbClr val="FF0000"/>
              </a:buClr>
              <a:buFont typeface="Wingdings" panose="05000000000000000000" pitchFamily="2" charset="2"/>
              <a:buChar char=""/>
            </a:pPr>
            <a:r>
              <a:rPr lang="tr-TR" sz="2800">
                <a:latin typeface="+mj-lt"/>
              </a:rPr>
              <a:t>Eğitim Komisyonu</a:t>
            </a:r>
          </a:p>
          <a:p>
            <a:pPr marL="457200" indent="-457200">
              <a:buClr>
                <a:srgbClr val="FF0000"/>
              </a:buClr>
              <a:buFont typeface="Wingdings" panose="05000000000000000000" pitchFamily="2" charset="2"/>
              <a:buChar char=""/>
            </a:pPr>
            <a:r>
              <a:rPr lang="tr-TR" sz="2800">
                <a:latin typeface="+mj-lt"/>
              </a:rPr>
              <a:t>Birim Kalite Komisyonu</a:t>
            </a:r>
          </a:p>
          <a:p>
            <a:pPr marL="457200" indent="-457200">
              <a:buClr>
                <a:srgbClr val="FF0000"/>
              </a:buClr>
              <a:buFont typeface="Wingdings" panose="05000000000000000000" pitchFamily="2" charset="2"/>
              <a:buChar char=""/>
            </a:pPr>
            <a:r>
              <a:rPr lang="tr-TR" sz="2800">
                <a:latin typeface="+mj-lt"/>
              </a:rPr>
              <a:t>Enstitü Kalite Komisyonu</a:t>
            </a:r>
          </a:p>
          <a:p>
            <a:endParaRPr lang="tr-TR" sz="2800">
              <a:latin typeface="+mj-lt"/>
            </a:endParaRPr>
          </a:p>
          <a:p>
            <a:pPr marL="457200" indent="-457200">
              <a:buClr>
                <a:srgbClr val="FF0000"/>
              </a:buClr>
              <a:buFont typeface="Wingdings" panose="05000000000000000000" pitchFamily="2" charset="2"/>
              <a:buChar char=""/>
            </a:pPr>
            <a:r>
              <a:rPr lang="tr-TR" sz="2800">
                <a:latin typeface="+mj-lt"/>
              </a:rPr>
              <a:t>Sağlık Bilimleri Enstitüsü Yönetim Kurulu</a:t>
            </a:r>
          </a:p>
          <a:p>
            <a:pPr marL="457200" indent="-457200">
              <a:buClr>
                <a:srgbClr val="FF0000"/>
              </a:buClr>
              <a:buFont typeface="Wingdings" panose="05000000000000000000" pitchFamily="2" charset="2"/>
              <a:buChar char=""/>
            </a:pPr>
            <a:r>
              <a:rPr lang="tr-TR" sz="2800">
                <a:latin typeface="+mj-lt"/>
              </a:rPr>
              <a:t>Sağlık Bilimleri Enstitüsü Enstitü Kurulu</a:t>
            </a:r>
          </a:p>
          <a:p>
            <a:pPr marL="457200" indent="-457200">
              <a:buClr>
                <a:srgbClr val="FF0000"/>
              </a:buClr>
              <a:buFont typeface="Wingdings" panose="05000000000000000000" pitchFamily="2" charset="2"/>
              <a:buChar char=""/>
            </a:pPr>
            <a:r>
              <a:rPr lang="tr-TR" sz="2800">
                <a:latin typeface="+mj-lt"/>
              </a:rPr>
              <a:t>Sağlık Bilimleri Enstitüsü Birim Danışma Kurulu (Dış Paydaşlar)</a:t>
            </a:r>
          </a:p>
          <a:p>
            <a:pPr marL="457200" indent="-457200">
              <a:buClr>
                <a:srgbClr val="FF0000"/>
              </a:buClr>
              <a:buFont typeface="Wingdings" panose="05000000000000000000" pitchFamily="2" charset="2"/>
              <a:buChar char=""/>
            </a:pPr>
            <a:r>
              <a:rPr lang="tr-TR" sz="2800">
                <a:latin typeface="+mj-lt"/>
              </a:rPr>
              <a:t>Enstitüler Danışma Kurulu</a:t>
            </a:r>
          </a:p>
        </p:txBody>
      </p:sp>
    </p:spTree>
    <p:extLst>
      <p:ext uri="{BB962C8B-B14F-4D97-AF65-F5344CB8AC3E}">
        <p14:creationId xmlns:p14="http://schemas.microsoft.com/office/powerpoint/2010/main" val="34608364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DCDFBFC-5B42-47BE-32D8-CB788DEEA6A8}"/>
              </a:ext>
            </a:extLst>
          </p:cNvPr>
          <p:cNvSpPr txBox="1"/>
          <p:nvPr/>
        </p:nvSpPr>
        <p:spPr>
          <a:xfrm>
            <a:off x="189595" y="252477"/>
            <a:ext cx="5866380" cy="400110"/>
          </a:xfrm>
          <a:prstGeom prst="rect">
            <a:avLst/>
          </a:prstGeom>
          <a:noFill/>
        </p:spPr>
        <p:txBody>
          <a:bodyPr wrap="square" rtlCol="0">
            <a:spAutoFit/>
          </a:bodyPr>
          <a:lstStyle/>
          <a:p>
            <a:pPr algn="ctr"/>
            <a:r>
              <a:rPr lang="tr-TR" sz="2000" b="1" dirty="0">
                <a:latin typeface="+mj-lt"/>
              </a:rPr>
              <a:t>SAĞLIK BİLİMLERİ ENSTİTÜSÜ YÖNETİM KURULU</a:t>
            </a:r>
          </a:p>
        </p:txBody>
      </p:sp>
      <p:pic>
        <p:nvPicPr>
          <p:cNvPr id="5" name="Picture 2" descr="Prof. Dr. Ebru ÇUBUK DEMİRALAY - Süleyman Demirel Üniversitesi">
            <a:extLst>
              <a:ext uri="{FF2B5EF4-FFF2-40B4-BE49-F238E27FC236}">
                <a16:creationId xmlns:a16="http://schemas.microsoft.com/office/drawing/2014/main" id="{7DD62F92-31B9-A562-72F8-9CCACC79A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4073" y="1226555"/>
            <a:ext cx="2568145" cy="172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Yönetim - Sağlık Bilimleri Enstitüsü - Süleyman Demirel Üniversitesi">
            <a:extLst>
              <a:ext uri="{FF2B5EF4-FFF2-40B4-BE49-F238E27FC236}">
                <a16:creationId xmlns:a16="http://schemas.microsoft.com/office/drawing/2014/main" id="{F3D0BA86-92D1-6434-CC83-1609F7051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8487" y="1226556"/>
            <a:ext cx="2588326" cy="17223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r. Öğr. Üyesi Giray KOLCU - Süleyman Demirel Üniversitesi">
            <a:extLst>
              <a:ext uri="{FF2B5EF4-FFF2-40B4-BE49-F238E27FC236}">
                <a16:creationId xmlns:a16="http://schemas.microsoft.com/office/drawing/2014/main" id="{E004A308-304C-D89B-4642-DD64AD7BA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114" y="1226555"/>
            <a:ext cx="2588400" cy="1722360"/>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5950C148-F9BA-A880-C641-EF49F4CB8817}"/>
              </a:ext>
            </a:extLst>
          </p:cNvPr>
          <p:cNvSpPr txBox="1"/>
          <p:nvPr/>
        </p:nvSpPr>
        <p:spPr>
          <a:xfrm>
            <a:off x="4149244" y="2961595"/>
            <a:ext cx="3497801" cy="600164"/>
          </a:xfrm>
          <a:prstGeom prst="rect">
            <a:avLst/>
          </a:prstGeom>
          <a:noFill/>
        </p:spPr>
        <p:txBody>
          <a:bodyPr wrap="square" rtlCol="0">
            <a:spAutoFit/>
          </a:bodyPr>
          <a:lstStyle/>
          <a:p>
            <a:pPr algn="ctr"/>
            <a:r>
              <a:rPr lang="tr-TR" sz="1100" b="1" dirty="0" err="1"/>
              <a:t>Prof.Dr</a:t>
            </a:r>
            <a:r>
              <a:rPr lang="tr-TR" sz="1100" b="1" dirty="0"/>
              <a:t>. Ebru ÇUBUK DEMİRALAY  </a:t>
            </a:r>
          </a:p>
          <a:p>
            <a:pPr algn="ctr"/>
            <a:r>
              <a:rPr lang="tr-TR" sz="1100" dirty="0"/>
              <a:t>Müdür</a:t>
            </a:r>
          </a:p>
          <a:p>
            <a:pPr algn="ctr"/>
            <a:r>
              <a:rPr lang="tr-TR" sz="1100" dirty="0"/>
              <a:t>Eczacılık Fakültesi</a:t>
            </a:r>
          </a:p>
        </p:txBody>
      </p:sp>
      <p:sp>
        <p:nvSpPr>
          <p:cNvPr id="9" name="Metin kutusu 8">
            <a:extLst>
              <a:ext uri="{FF2B5EF4-FFF2-40B4-BE49-F238E27FC236}">
                <a16:creationId xmlns:a16="http://schemas.microsoft.com/office/drawing/2014/main" id="{676338FC-E782-5A9D-9AA0-4681E60324CF}"/>
              </a:ext>
            </a:extLst>
          </p:cNvPr>
          <p:cNvSpPr txBox="1"/>
          <p:nvPr/>
        </p:nvSpPr>
        <p:spPr>
          <a:xfrm>
            <a:off x="7384407" y="2950773"/>
            <a:ext cx="3506887" cy="600164"/>
          </a:xfrm>
          <a:prstGeom prst="rect">
            <a:avLst/>
          </a:prstGeom>
          <a:noFill/>
        </p:spPr>
        <p:txBody>
          <a:bodyPr wrap="square" rtlCol="0">
            <a:spAutoFit/>
          </a:bodyPr>
          <a:lstStyle/>
          <a:p>
            <a:pPr algn="ctr"/>
            <a:r>
              <a:rPr lang="tr-TR" sz="1100" b="1" dirty="0" err="1"/>
              <a:t>Dr.Öğr.Üyesi</a:t>
            </a:r>
            <a:r>
              <a:rPr lang="tr-TR" sz="1100" b="1" dirty="0"/>
              <a:t> Giray KOLCU</a:t>
            </a:r>
          </a:p>
          <a:p>
            <a:pPr algn="ctr"/>
            <a:r>
              <a:rPr lang="tr-TR" sz="1100" dirty="0"/>
              <a:t>Müdür Yardımcısı</a:t>
            </a:r>
          </a:p>
          <a:p>
            <a:pPr algn="ctr"/>
            <a:r>
              <a:rPr lang="tr-TR" sz="1100" b="0" i="0" dirty="0">
                <a:solidFill>
                  <a:srgbClr val="212529"/>
                </a:solidFill>
                <a:effectLst/>
              </a:rPr>
              <a:t>Tıp Fakültesi</a:t>
            </a:r>
            <a:endParaRPr lang="tr-TR" sz="1100" dirty="0"/>
          </a:p>
        </p:txBody>
      </p:sp>
      <p:pic>
        <p:nvPicPr>
          <p:cNvPr id="2050" name="Picture 2">
            <a:extLst>
              <a:ext uri="{FF2B5EF4-FFF2-40B4-BE49-F238E27FC236}">
                <a16:creationId xmlns:a16="http://schemas.microsoft.com/office/drawing/2014/main" id="{A1D2F087-C557-9DFB-B6F6-03A39421C2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3149" y="3611451"/>
            <a:ext cx="2588400" cy="1685134"/>
          </a:xfrm>
          <a:prstGeom prst="rect">
            <a:avLst/>
          </a:prstGeom>
          <a:noFill/>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A9A9816F-F5C6-4ED9-2902-83EEA4BB3448}"/>
              </a:ext>
            </a:extLst>
          </p:cNvPr>
          <p:cNvSpPr txBox="1"/>
          <p:nvPr/>
        </p:nvSpPr>
        <p:spPr>
          <a:xfrm>
            <a:off x="964732" y="2942541"/>
            <a:ext cx="3506887" cy="600164"/>
          </a:xfrm>
          <a:prstGeom prst="rect">
            <a:avLst/>
          </a:prstGeom>
          <a:noFill/>
        </p:spPr>
        <p:txBody>
          <a:bodyPr wrap="square" rtlCol="0">
            <a:spAutoFit/>
          </a:bodyPr>
          <a:lstStyle/>
          <a:p>
            <a:pPr algn="ctr"/>
            <a:r>
              <a:rPr lang="tr-TR" sz="1100" b="1" dirty="0" err="1"/>
              <a:t>Dr.Öğr.Üyesi</a:t>
            </a:r>
            <a:r>
              <a:rPr lang="tr-TR" sz="1100" b="1" dirty="0"/>
              <a:t> Zehra ÜSTÜN</a:t>
            </a:r>
          </a:p>
          <a:p>
            <a:pPr algn="ctr"/>
            <a:r>
              <a:rPr lang="tr-TR" sz="1100" dirty="0"/>
              <a:t>Müdür Yardımcısı</a:t>
            </a:r>
          </a:p>
          <a:p>
            <a:pPr algn="ctr"/>
            <a:r>
              <a:rPr lang="tr-TR" sz="1100" b="0" i="0" dirty="0" err="1">
                <a:solidFill>
                  <a:srgbClr val="212529"/>
                </a:solidFill>
                <a:effectLst/>
              </a:rPr>
              <a:t>Atayalvaç</a:t>
            </a:r>
            <a:r>
              <a:rPr lang="tr-TR" sz="1100" b="0" i="0" dirty="0">
                <a:solidFill>
                  <a:srgbClr val="212529"/>
                </a:solidFill>
                <a:effectLst/>
              </a:rPr>
              <a:t> Sağlık Hizmetleri Meslek Yüksekokulu</a:t>
            </a:r>
            <a:endParaRPr lang="tr-TR" sz="1100" dirty="0"/>
          </a:p>
        </p:txBody>
      </p:sp>
      <p:sp>
        <p:nvSpPr>
          <p:cNvPr id="11" name="Metin kutusu 10">
            <a:extLst>
              <a:ext uri="{FF2B5EF4-FFF2-40B4-BE49-F238E27FC236}">
                <a16:creationId xmlns:a16="http://schemas.microsoft.com/office/drawing/2014/main" id="{A80C4511-1C63-8526-951E-5AD2E1EF2B3C}"/>
              </a:ext>
            </a:extLst>
          </p:cNvPr>
          <p:cNvSpPr txBox="1"/>
          <p:nvPr/>
        </p:nvSpPr>
        <p:spPr>
          <a:xfrm>
            <a:off x="964732" y="5263676"/>
            <a:ext cx="3506887" cy="600164"/>
          </a:xfrm>
          <a:prstGeom prst="rect">
            <a:avLst/>
          </a:prstGeom>
          <a:noFill/>
        </p:spPr>
        <p:txBody>
          <a:bodyPr wrap="square" rtlCol="0">
            <a:spAutoFit/>
          </a:bodyPr>
          <a:lstStyle/>
          <a:p>
            <a:pPr algn="ctr"/>
            <a:r>
              <a:rPr lang="tr-TR" sz="1100" b="1" dirty="0" err="1"/>
              <a:t>Doç.Dr</a:t>
            </a:r>
            <a:r>
              <a:rPr lang="tr-TR" sz="1100" b="1" dirty="0"/>
              <a:t>. Mümtaz Cem ŞİRİN</a:t>
            </a:r>
          </a:p>
          <a:p>
            <a:pPr algn="ctr"/>
            <a:r>
              <a:rPr lang="tr-TR" sz="1100" dirty="0"/>
              <a:t>Yönetim Kurulu Üyesi</a:t>
            </a:r>
          </a:p>
          <a:p>
            <a:pPr algn="ctr"/>
            <a:r>
              <a:rPr lang="tr-TR" sz="1100" b="0" i="0" dirty="0">
                <a:solidFill>
                  <a:srgbClr val="212529"/>
                </a:solidFill>
                <a:effectLst/>
              </a:rPr>
              <a:t>Tıp Fakültesi</a:t>
            </a:r>
            <a:endParaRPr lang="tr-TR" sz="1100" dirty="0"/>
          </a:p>
        </p:txBody>
      </p:sp>
      <p:pic>
        <p:nvPicPr>
          <p:cNvPr id="2052" name="Picture 4">
            <a:extLst>
              <a:ext uri="{FF2B5EF4-FFF2-40B4-BE49-F238E27FC236}">
                <a16:creationId xmlns:a16="http://schemas.microsoft.com/office/drawing/2014/main" id="{389EE053-9221-12D2-C482-28A7E65661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4073" y="3611451"/>
            <a:ext cx="2588400" cy="1684802"/>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1FDBDB0A-BB14-839B-9B06-017EADEF7399}"/>
              </a:ext>
            </a:extLst>
          </p:cNvPr>
          <p:cNvSpPr txBox="1"/>
          <p:nvPr/>
        </p:nvSpPr>
        <p:spPr>
          <a:xfrm>
            <a:off x="4112936" y="5259238"/>
            <a:ext cx="3506887" cy="600164"/>
          </a:xfrm>
          <a:prstGeom prst="rect">
            <a:avLst/>
          </a:prstGeom>
          <a:noFill/>
        </p:spPr>
        <p:txBody>
          <a:bodyPr wrap="square" rtlCol="0">
            <a:spAutoFit/>
          </a:bodyPr>
          <a:lstStyle/>
          <a:p>
            <a:pPr algn="ctr"/>
            <a:r>
              <a:rPr lang="tr-TR" sz="1100" b="1" dirty="0" err="1"/>
              <a:t>Doç.Dr</a:t>
            </a:r>
            <a:r>
              <a:rPr lang="tr-TR" sz="1100" b="1" dirty="0"/>
              <a:t>. Mahmut ALP</a:t>
            </a:r>
          </a:p>
          <a:p>
            <a:pPr algn="ctr"/>
            <a:r>
              <a:rPr lang="tr-TR" sz="1100" dirty="0"/>
              <a:t>Yönetim Kurulu Üyesi</a:t>
            </a:r>
          </a:p>
          <a:p>
            <a:pPr algn="ctr"/>
            <a:r>
              <a:rPr lang="tr-TR" sz="1100" b="0" i="0" dirty="0">
                <a:solidFill>
                  <a:srgbClr val="212529"/>
                </a:solidFill>
                <a:effectLst/>
              </a:rPr>
              <a:t>Spor Bilimleri Fakültesi</a:t>
            </a:r>
            <a:endParaRPr lang="tr-TR" sz="1100" dirty="0"/>
          </a:p>
        </p:txBody>
      </p:sp>
      <p:pic>
        <p:nvPicPr>
          <p:cNvPr id="2054" name="Picture 6" descr="Doç. Dr. Erdal EROĞLU - Süleyman Demirel Üniversitesi">
            <a:extLst>
              <a:ext uri="{FF2B5EF4-FFF2-40B4-BE49-F238E27FC236}">
                <a16:creationId xmlns:a16="http://schemas.microsoft.com/office/drawing/2014/main" id="{07B728BB-A44A-1F6B-3627-E18E7BAB75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4900" y="3611451"/>
            <a:ext cx="2585902" cy="1720800"/>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1AA91277-8359-F840-65B6-5F7F9E0ACA13}"/>
              </a:ext>
            </a:extLst>
          </p:cNvPr>
          <p:cNvSpPr txBox="1"/>
          <p:nvPr/>
        </p:nvSpPr>
        <p:spPr>
          <a:xfrm>
            <a:off x="7461286" y="5284297"/>
            <a:ext cx="3506887" cy="600164"/>
          </a:xfrm>
          <a:prstGeom prst="rect">
            <a:avLst/>
          </a:prstGeom>
          <a:noFill/>
        </p:spPr>
        <p:txBody>
          <a:bodyPr wrap="square" rtlCol="0">
            <a:spAutoFit/>
          </a:bodyPr>
          <a:lstStyle/>
          <a:p>
            <a:pPr algn="ctr"/>
            <a:r>
              <a:rPr lang="tr-TR" sz="1100" b="1" dirty="0" err="1"/>
              <a:t>Prof.Dr</a:t>
            </a:r>
            <a:r>
              <a:rPr lang="tr-TR" sz="1100" b="1" dirty="0"/>
              <a:t>. Erdal EROĞLU</a:t>
            </a:r>
          </a:p>
          <a:p>
            <a:pPr algn="ctr"/>
            <a:r>
              <a:rPr lang="tr-TR" sz="1100" dirty="0"/>
              <a:t>Yönetim Kurulu Üyesi</a:t>
            </a:r>
          </a:p>
          <a:p>
            <a:pPr algn="ctr"/>
            <a:r>
              <a:rPr lang="tr-TR" sz="1100" b="0" i="0" dirty="0">
                <a:solidFill>
                  <a:srgbClr val="212529"/>
                </a:solidFill>
                <a:effectLst/>
              </a:rPr>
              <a:t>Diş Hekimliği Fakültesi</a:t>
            </a:r>
            <a:endParaRPr lang="tr-TR" sz="1100" dirty="0"/>
          </a:p>
        </p:txBody>
      </p:sp>
      <p:sp>
        <p:nvSpPr>
          <p:cNvPr id="2" name="Metin kutusu 1">
            <a:extLst>
              <a:ext uri="{FF2B5EF4-FFF2-40B4-BE49-F238E27FC236}">
                <a16:creationId xmlns:a16="http://schemas.microsoft.com/office/drawing/2014/main" id="{A00A8A19-8F1B-10FA-5D9F-C02C7A01B192}"/>
              </a:ext>
            </a:extLst>
          </p:cNvPr>
          <p:cNvSpPr txBox="1"/>
          <p:nvPr/>
        </p:nvSpPr>
        <p:spPr>
          <a:xfrm>
            <a:off x="2483879" y="5840217"/>
            <a:ext cx="3055339" cy="646331"/>
          </a:xfrm>
          <a:prstGeom prst="rect">
            <a:avLst/>
          </a:prstGeom>
          <a:noFill/>
        </p:spPr>
        <p:txBody>
          <a:bodyPr wrap="square" rtlCol="0">
            <a:spAutoFit/>
          </a:bodyPr>
          <a:lstStyle/>
          <a:p>
            <a:pPr algn="ctr"/>
            <a:r>
              <a:rPr lang="tr-TR" b="1" dirty="0">
                <a:latin typeface="+mj-lt"/>
              </a:rPr>
              <a:t>Araştırma Görevlisi Temsilcisi</a:t>
            </a:r>
          </a:p>
          <a:p>
            <a:pPr algn="ctr"/>
            <a:r>
              <a:rPr lang="tr-TR" dirty="0" err="1"/>
              <a:t>Arş.Gör</a:t>
            </a:r>
            <a:r>
              <a:rPr lang="tr-TR" dirty="0"/>
              <a:t>. Tahir KESKİN</a:t>
            </a:r>
          </a:p>
        </p:txBody>
      </p:sp>
      <p:sp>
        <p:nvSpPr>
          <p:cNvPr id="3" name="Metin kutusu 2">
            <a:extLst>
              <a:ext uri="{FF2B5EF4-FFF2-40B4-BE49-F238E27FC236}">
                <a16:creationId xmlns:a16="http://schemas.microsoft.com/office/drawing/2014/main" id="{9C4EFBFF-6770-0A9E-6009-798DC3F9DE48}"/>
              </a:ext>
            </a:extLst>
          </p:cNvPr>
          <p:cNvSpPr txBox="1"/>
          <p:nvPr/>
        </p:nvSpPr>
        <p:spPr>
          <a:xfrm>
            <a:off x="6055975" y="5865276"/>
            <a:ext cx="3055339" cy="646331"/>
          </a:xfrm>
          <a:prstGeom prst="rect">
            <a:avLst/>
          </a:prstGeom>
          <a:noFill/>
        </p:spPr>
        <p:txBody>
          <a:bodyPr wrap="square" rtlCol="0">
            <a:spAutoFit/>
          </a:bodyPr>
          <a:lstStyle/>
          <a:p>
            <a:pPr algn="ctr"/>
            <a:r>
              <a:rPr lang="tr-TR" b="1" dirty="0">
                <a:latin typeface="+mj-lt"/>
              </a:rPr>
              <a:t>Lisansüstü Öğrenci Temsilcisi</a:t>
            </a:r>
          </a:p>
          <a:p>
            <a:pPr algn="ctr"/>
            <a:r>
              <a:rPr lang="tr-TR" dirty="0"/>
              <a:t>Hanife YAZAN</a:t>
            </a:r>
          </a:p>
        </p:txBody>
      </p:sp>
      <p:sp>
        <p:nvSpPr>
          <p:cNvPr id="14" name="Metin kutusu 13">
            <a:extLst>
              <a:ext uri="{FF2B5EF4-FFF2-40B4-BE49-F238E27FC236}">
                <a16:creationId xmlns:a16="http://schemas.microsoft.com/office/drawing/2014/main" id="{915AD006-FEBF-717C-FD36-FCD22E17D2A3}"/>
              </a:ext>
            </a:extLst>
          </p:cNvPr>
          <p:cNvSpPr txBox="1"/>
          <p:nvPr/>
        </p:nvSpPr>
        <p:spPr>
          <a:xfrm>
            <a:off x="7058365" y="6409933"/>
            <a:ext cx="2234152" cy="369332"/>
          </a:xfrm>
          <a:prstGeom prst="rect">
            <a:avLst/>
          </a:prstGeom>
          <a:noFill/>
        </p:spPr>
        <p:txBody>
          <a:bodyPr wrap="square" rtlCol="0">
            <a:spAutoFit/>
          </a:bodyPr>
          <a:lstStyle/>
          <a:p>
            <a:r>
              <a:rPr lang="tr-TR" dirty="0"/>
              <a:t>23.02.2022</a:t>
            </a:r>
          </a:p>
        </p:txBody>
      </p:sp>
      <p:sp>
        <p:nvSpPr>
          <p:cNvPr id="15" name="Metin kutusu 14">
            <a:extLst>
              <a:ext uri="{FF2B5EF4-FFF2-40B4-BE49-F238E27FC236}">
                <a16:creationId xmlns:a16="http://schemas.microsoft.com/office/drawing/2014/main" id="{254B510D-1C97-D0DB-5424-BC7E57350FA1}"/>
              </a:ext>
            </a:extLst>
          </p:cNvPr>
          <p:cNvSpPr txBox="1"/>
          <p:nvPr/>
        </p:nvSpPr>
        <p:spPr>
          <a:xfrm>
            <a:off x="3205942" y="6420857"/>
            <a:ext cx="2234152" cy="369332"/>
          </a:xfrm>
          <a:prstGeom prst="rect">
            <a:avLst/>
          </a:prstGeom>
          <a:noFill/>
        </p:spPr>
        <p:txBody>
          <a:bodyPr wrap="square" rtlCol="0">
            <a:spAutoFit/>
          </a:bodyPr>
          <a:lstStyle/>
          <a:p>
            <a:r>
              <a:rPr lang="tr-TR" dirty="0"/>
              <a:t>09.03.2022</a:t>
            </a:r>
          </a:p>
        </p:txBody>
      </p:sp>
    </p:spTree>
    <p:extLst>
      <p:ext uri="{BB962C8B-B14F-4D97-AF65-F5344CB8AC3E}">
        <p14:creationId xmlns:p14="http://schemas.microsoft.com/office/powerpoint/2010/main" val="372549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5234975A-5367-26BB-04A2-68941C31F769}"/>
              </a:ext>
            </a:extLst>
          </p:cNvPr>
          <p:cNvPicPr>
            <a:picLocks noChangeAspect="1"/>
          </p:cNvPicPr>
          <p:nvPr/>
        </p:nvPicPr>
        <p:blipFill>
          <a:blip r:embed="rId2"/>
          <a:stretch>
            <a:fillRect/>
          </a:stretch>
        </p:blipFill>
        <p:spPr>
          <a:xfrm>
            <a:off x="367247" y="1843117"/>
            <a:ext cx="6880050" cy="3930052"/>
          </a:xfrm>
          <a:prstGeom prst="rect">
            <a:avLst/>
          </a:prstGeom>
          <a:ln>
            <a:noFill/>
          </a:ln>
          <a:effectLst>
            <a:softEdge rad="112500"/>
          </a:effectLst>
        </p:spPr>
      </p:pic>
      <p:pic>
        <p:nvPicPr>
          <p:cNvPr id="3" name="Resim 2">
            <a:extLst>
              <a:ext uri="{FF2B5EF4-FFF2-40B4-BE49-F238E27FC236}">
                <a16:creationId xmlns:a16="http://schemas.microsoft.com/office/drawing/2014/main" id="{756F01AE-D992-4F89-7E2F-C19DB6ABF8A7}"/>
              </a:ext>
            </a:extLst>
          </p:cNvPr>
          <p:cNvPicPr>
            <a:picLocks noChangeAspect="1"/>
          </p:cNvPicPr>
          <p:nvPr/>
        </p:nvPicPr>
        <p:blipFill>
          <a:blip r:embed="rId3"/>
          <a:stretch>
            <a:fillRect/>
          </a:stretch>
        </p:blipFill>
        <p:spPr>
          <a:xfrm>
            <a:off x="7624763" y="1171475"/>
            <a:ext cx="3864232" cy="5273337"/>
          </a:xfrm>
          <a:prstGeom prst="rect">
            <a:avLst/>
          </a:prstGeom>
        </p:spPr>
      </p:pic>
      <p:sp>
        <p:nvSpPr>
          <p:cNvPr id="5" name="Metin kutusu 4">
            <a:extLst>
              <a:ext uri="{FF2B5EF4-FFF2-40B4-BE49-F238E27FC236}">
                <a16:creationId xmlns:a16="http://schemas.microsoft.com/office/drawing/2014/main" id="{CDCDFBFC-5B42-47BE-32D8-CB788DEEA6A8}"/>
              </a:ext>
            </a:extLst>
          </p:cNvPr>
          <p:cNvSpPr txBox="1"/>
          <p:nvPr/>
        </p:nvSpPr>
        <p:spPr>
          <a:xfrm>
            <a:off x="722671" y="1443007"/>
            <a:ext cx="5866380" cy="400110"/>
          </a:xfrm>
          <a:prstGeom prst="rect">
            <a:avLst/>
          </a:prstGeom>
          <a:noFill/>
        </p:spPr>
        <p:txBody>
          <a:bodyPr wrap="square" rtlCol="0">
            <a:spAutoFit/>
          </a:bodyPr>
          <a:lstStyle/>
          <a:p>
            <a:pPr algn="ctr"/>
            <a:r>
              <a:rPr lang="tr-TR" sz="2000" b="1" dirty="0">
                <a:latin typeface="+mj-lt"/>
              </a:rPr>
              <a:t>SAĞLIK BİLİMLERİ ENSTİTÜSÜ YÖNETİM KURULU</a:t>
            </a:r>
          </a:p>
        </p:txBody>
      </p:sp>
    </p:spTree>
    <p:extLst>
      <p:ext uri="{BB962C8B-B14F-4D97-AF65-F5344CB8AC3E}">
        <p14:creationId xmlns:p14="http://schemas.microsoft.com/office/powerpoint/2010/main" val="2668068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4090" y="1190625"/>
            <a:ext cx="6247784" cy="749300"/>
          </a:xfrm>
        </p:spPr>
        <p:txBody>
          <a:bodyPr/>
          <a:lstStyle/>
          <a:p>
            <a:r>
              <a:rPr lang="tr-TR">
                <a:solidFill>
                  <a:schemeClr val="tx1"/>
                </a:solidFill>
              </a:rPr>
              <a:t>Öğrenci Katılımı</a:t>
            </a:r>
            <a:endParaRPr lang="tr-TR" dirty="0">
              <a:solidFill>
                <a:srgbClr val="FF0000"/>
              </a:solidFill>
            </a:endParaRPr>
          </a:p>
        </p:txBody>
      </p:sp>
      <p:pic>
        <p:nvPicPr>
          <p:cNvPr id="4" name="Resim 3">
            <a:extLst>
              <a:ext uri="{FF2B5EF4-FFF2-40B4-BE49-F238E27FC236}">
                <a16:creationId xmlns:a16="http://schemas.microsoft.com/office/drawing/2014/main" id="{C4D8626A-BDCD-4F20-08CF-24E1FD753961}"/>
              </a:ext>
            </a:extLst>
          </p:cNvPr>
          <p:cNvPicPr>
            <a:picLocks noChangeAspect="1"/>
          </p:cNvPicPr>
          <p:nvPr/>
        </p:nvPicPr>
        <p:blipFill rotWithShape="1">
          <a:blip r:embed="rId2"/>
          <a:srcRect t="31142"/>
          <a:stretch/>
        </p:blipFill>
        <p:spPr>
          <a:xfrm>
            <a:off x="217969" y="2053388"/>
            <a:ext cx="6789328" cy="3408265"/>
          </a:xfrm>
          <a:prstGeom prst="rect">
            <a:avLst/>
          </a:prstGeom>
          <a:ln>
            <a:noFill/>
          </a:ln>
          <a:effectLst>
            <a:softEdge rad="112500"/>
          </a:effectLst>
        </p:spPr>
      </p:pic>
      <p:sp>
        <p:nvSpPr>
          <p:cNvPr id="5" name="Metin kutusu 4">
            <a:extLst>
              <a:ext uri="{FF2B5EF4-FFF2-40B4-BE49-F238E27FC236}">
                <a16:creationId xmlns:a16="http://schemas.microsoft.com/office/drawing/2014/main" id="{12F0D1CF-DDB1-0724-9EF8-E4B21779E43A}"/>
              </a:ext>
            </a:extLst>
          </p:cNvPr>
          <p:cNvSpPr txBox="1"/>
          <p:nvPr/>
        </p:nvSpPr>
        <p:spPr>
          <a:xfrm>
            <a:off x="2225065" y="5461653"/>
            <a:ext cx="2775136" cy="400110"/>
          </a:xfrm>
          <a:prstGeom prst="rect">
            <a:avLst/>
          </a:prstGeom>
          <a:noFill/>
        </p:spPr>
        <p:txBody>
          <a:bodyPr wrap="square" rtlCol="0">
            <a:spAutoFit/>
          </a:bodyPr>
          <a:lstStyle/>
          <a:p>
            <a:r>
              <a:rPr lang="tr-TR" sz="2000" b="0" i="0">
                <a:solidFill>
                  <a:srgbClr val="000000"/>
                </a:solidFill>
                <a:effectLst/>
                <a:latin typeface="+mj-lt"/>
              </a:rPr>
              <a:t>Öğrenci Temsilcisi Seçimi</a:t>
            </a:r>
          </a:p>
        </p:txBody>
      </p:sp>
      <p:pic>
        <p:nvPicPr>
          <p:cNvPr id="6" name="Resim 5">
            <a:extLst>
              <a:ext uri="{FF2B5EF4-FFF2-40B4-BE49-F238E27FC236}">
                <a16:creationId xmlns:a16="http://schemas.microsoft.com/office/drawing/2014/main" id="{02E6BB75-6FB4-3451-D67B-783857F748E3}"/>
              </a:ext>
            </a:extLst>
          </p:cNvPr>
          <p:cNvPicPr>
            <a:picLocks noChangeAspect="1"/>
          </p:cNvPicPr>
          <p:nvPr/>
        </p:nvPicPr>
        <p:blipFill>
          <a:blip r:embed="rId3"/>
          <a:stretch>
            <a:fillRect/>
          </a:stretch>
        </p:blipFill>
        <p:spPr>
          <a:xfrm>
            <a:off x="7397784" y="1158541"/>
            <a:ext cx="4362372" cy="5525771"/>
          </a:xfrm>
          <a:prstGeom prst="rect">
            <a:avLst/>
          </a:prstGeom>
        </p:spPr>
      </p:pic>
    </p:spTree>
    <p:extLst>
      <p:ext uri="{BB962C8B-B14F-4D97-AF65-F5344CB8AC3E}">
        <p14:creationId xmlns:p14="http://schemas.microsoft.com/office/powerpoint/2010/main" val="2801203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3346E337-15C4-7782-3064-4F04D2D85289}"/>
              </a:ext>
            </a:extLst>
          </p:cNvPr>
          <p:cNvPicPr>
            <a:picLocks noChangeAspect="1"/>
          </p:cNvPicPr>
          <p:nvPr/>
        </p:nvPicPr>
        <p:blipFill>
          <a:blip r:embed="rId2"/>
          <a:stretch>
            <a:fillRect/>
          </a:stretch>
        </p:blipFill>
        <p:spPr>
          <a:xfrm>
            <a:off x="302626" y="1798252"/>
            <a:ext cx="6718517" cy="4249783"/>
          </a:xfrm>
          <a:prstGeom prst="rect">
            <a:avLst/>
          </a:prstGeom>
          <a:ln>
            <a:noFill/>
          </a:ln>
          <a:effectLst>
            <a:softEdge rad="112500"/>
          </a:effectLst>
        </p:spPr>
      </p:pic>
      <p:pic>
        <p:nvPicPr>
          <p:cNvPr id="7" name="Resim 6">
            <a:extLst>
              <a:ext uri="{FF2B5EF4-FFF2-40B4-BE49-F238E27FC236}">
                <a16:creationId xmlns:a16="http://schemas.microsoft.com/office/drawing/2014/main" id="{C9CF1523-B581-3F00-46A1-FDEBAAA12523}"/>
              </a:ext>
            </a:extLst>
          </p:cNvPr>
          <p:cNvPicPr>
            <a:picLocks noChangeAspect="1"/>
          </p:cNvPicPr>
          <p:nvPr/>
        </p:nvPicPr>
        <p:blipFill>
          <a:blip r:embed="rId3"/>
          <a:stretch>
            <a:fillRect/>
          </a:stretch>
        </p:blipFill>
        <p:spPr>
          <a:xfrm>
            <a:off x="7183376" y="1195166"/>
            <a:ext cx="4453101" cy="5249478"/>
          </a:xfrm>
          <a:prstGeom prst="rect">
            <a:avLst/>
          </a:prstGeom>
        </p:spPr>
      </p:pic>
      <p:sp>
        <p:nvSpPr>
          <p:cNvPr id="6" name="Metin kutusu 5">
            <a:extLst>
              <a:ext uri="{FF2B5EF4-FFF2-40B4-BE49-F238E27FC236}">
                <a16:creationId xmlns:a16="http://schemas.microsoft.com/office/drawing/2014/main" id="{CDCDFBFC-5B42-47BE-32D8-CB788DEEA6A8}"/>
              </a:ext>
            </a:extLst>
          </p:cNvPr>
          <p:cNvSpPr txBox="1"/>
          <p:nvPr/>
        </p:nvSpPr>
        <p:spPr>
          <a:xfrm>
            <a:off x="302626" y="263135"/>
            <a:ext cx="5364000" cy="400110"/>
          </a:xfrm>
          <a:prstGeom prst="rect">
            <a:avLst/>
          </a:prstGeom>
          <a:noFill/>
        </p:spPr>
        <p:txBody>
          <a:bodyPr wrap="square" rtlCol="0">
            <a:spAutoFit/>
          </a:bodyPr>
          <a:lstStyle/>
          <a:p>
            <a:pPr algn="ctr"/>
            <a:r>
              <a:rPr lang="tr-TR" sz="2000" b="1" dirty="0">
                <a:latin typeface="+mj-lt"/>
              </a:rPr>
              <a:t>ENSTİTÜ KURULU</a:t>
            </a:r>
          </a:p>
        </p:txBody>
      </p:sp>
    </p:spTree>
    <p:extLst>
      <p:ext uri="{BB962C8B-B14F-4D97-AF65-F5344CB8AC3E}">
        <p14:creationId xmlns:p14="http://schemas.microsoft.com/office/powerpoint/2010/main" val="4029339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62F56B7-D9EE-D24D-55DC-E9F15F9DD7E7}"/>
              </a:ext>
            </a:extLst>
          </p:cNvPr>
          <p:cNvPicPr>
            <a:picLocks noChangeAspect="1"/>
          </p:cNvPicPr>
          <p:nvPr/>
        </p:nvPicPr>
        <p:blipFill>
          <a:blip r:embed="rId2"/>
          <a:stretch>
            <a:fillRect/>
          </a:stretch>
        </p:blipFill>
        <p:spPr>
          <a:xfrm>
            <a:off x="3240674" y="1143000"/>
            <a:ext cx="7916998" cy="5327635"/>
          </a:xfrm>
          <a:prstGeom prst="rect">
            <a:avLst/>
          </a:prstGeom>
        </p:spPr>
      </p:pic>
      <p:sp>
        <p:nvSpPr>
          <p:cNvPr id="7" name="Unvan 1"/>
          <p:cNvSpPr>
            <a:spLocks noGrp="1"/>
          </p:cNvSpPr>
          <p:nvPr>
            <p:ph type="title"/>
          </p:nvPr>
        </p:nvSpPr>
        <p:spPr>
          <a:xfrm>
            <a:off x="838200" y="1143000"/>
            <a:ext cx="10515600" cy="749300"/>
          </a:xfrm>
        </p:spPr>
        <p:txBody>
          <a:bodyPr/>
          <a:lstStyle/>
          <a:p>
            <a:r>
              <a:rPr lang="tr-TR">
                <a:solidFill>
                  <a:schemeClr val="tx1"/>
                </a:solidFill>
              </a:rPr>
              <a:t>Organizasyon Şeması</a:t>
            </a:r>
            <a:endParaRPr lang="tr-TR" dirty="0">
              <a:solidFill>
                <a:schemeClr val="tx1"/>
              </a:solidFill>
            </a:endParaRPr>
          </a:p>
        </p:txBody>
      </p:sp>
      <p:sp>
        <p:nvSpPr>
          <p:cNvPr id="3" name="Metin kutusu 2">
            <a:extLst>
              <a:ext uri="{FF2B5EF4-FFF2-40B4-BE49-F238E27FC236}">
                <a16:creationId xmlns:a16="http://schemas.microsoft.com/office/drawing/2014/main" id="{3EC2B18A-E309-5B83-48A4-CFDDECEF6F69}"/>
              </a:ext>
            </a:extLst>
          </p:cNvPr>
          <p:cNvSpPr txBox="1"/>
          <p:nvPr/>
        </p:nvSpPr>
        <p:spPr>
          <a:xfrm>
            <a:off x="3018935" y="6147469"/>
            <a:ext cx="9810946" cy="646331"/>
          </a:xfrm>
          <a:prstGeom prst="rect">
            <a:avLst/>
          </a:prstGeom>
          <a:noFill/>
        </p:spPr>
        <p:txBody>
          <a:bodyPr wrap="square">
            <a:spAutoFit/>
          </a:bodyPr>
          <a:lstStyle/>
          <a:p>
            <a:r>
              <a:rPr lang="tr-TR" dirty="0">
                <a:hlinkClick r:id="rId3"/>
              </a:rPr>
              <a:t>https://saglikbilimleri.sdu.edu.tr/tr/kurumsal/enstitu-organizasyon-yapisi-13285s.html</a:t>
            </a:r>
            <a:endParaRPr lang="tr-TR" dirty="0"/>
          </a:p>
          <a:p>
            <a:endParaRPr lang="tr-TR" dirty="0"/>
          </a:p>
        </p:txBody>
      </p:sp>
    </p:spTree>
    <p:extLst>
      <p:ext uri="{BB962C8B-B14F-4D97-AF65-F5344CB8AC3E}">
        <p14:creationId xmlns:p14="http://schemas.microsoft.com/office/powerpoint/2010/main" val="68874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solidFill>
              </a:rPr>
              <a:t>Tarihçe</a:t>
            </a:r>
          </a:p>
        </p:txBody>
      </p:sp>
      <p:sp>
        <p:nvSpPr>
          <p:cNvPr id="4" name="Metin kutusu 3">
            <a:extLst>
              <a:ext uri="{FF2B5EF4-FFF2-40B4-BE49-F238E27FC236}">
                <a16:creationId xmlns:a16="http://schemas.microsoft.com/office/drawing/2014/main" id="{7176BF77-1518-E464-B2B3-F7042C793436}"/>
              </a:ext>
            </a:extLst>
          </p:cNvPr>
          <p:cNvSpPr txBox="1"/>
          <p:nvPr/>
        </p:nvSpPr>
        <p:spPr>
          <a:xfrm>
            <a:off x="838201" y="1998482"/>
            <a:ext cx="7774858" cy="4154984"/>
          </a:xfrm>
          <a:prstGeom prst="rect">
            <a:avLst/>
          </a:prstGeom>
          <a:noFill/>
        </p:spPr>
        <p:txBody>
          <a:bodyPr wrap="square" rtlCol="0">
            <a:spAutoFit/>
          </a:bodyPr>
          <a:lstStyle/>
          <a:p>
            <a:pPr algn="just"/>
            <a:r>
              <a:rPr lang="tr-TR" sz="2400" dirty="0">
                <a:latin typeface="+mj-lt"/>
              </a:rPr>
              <a:t>Enstitümüzün, 11 Temmuz 1992 gün ve 21281 Sayılı Resmi Gazetede yayınlanan 3837 Sayılı Kanunla kurulmuş ve Yükseköğretim Yürütme Kurulu’nun 29/12/1994 tarihli toplantısında alınan karar ile faaliyete geçirilmesi uygun görülmüştür. </a:t>
            </a:r>
          </a:p>
          <a:p>
            <a:pPr algn="just">
              <a:lnSpc>
                <a:spcPct val="150000"/>
              </a:lnSpc>
            </a:pPr>
            <a:endParaRPr lang="tr-TR" sz="2400" dirty="0"/>
          </a:p>
          <a:p>
            <a:pPr algn="just"/>
            <a:r>
              <a:rPr lang="tr-TR" sz="2400" dirty="0">
                <a:latin typeface="+mj-lt"/>
              </a:rPr>
              <a:t>1994-1995 Eğitim-Öğretim yılı Bahar yarıyılında yedi öğrenci (4 doktora ve 3 yüksek lisans) ile lisansüstü eğitime başlamıştır.</a:t>
            </a:r>
          </a:p>
          <a:p>
            <a:pPr algn="just">
              <a:lnSpc>
                <a:spcPct val="150000"/>
              </a:lnSpc>
            </a:pPr>
            <a:endParaRPr lang="tr-TR" sz="2400" dirty="0"/>
          </a:p>
        </p:txBody>
      </p:sp>
      <p:pic>
        <p:nvPicPr>
          <p:cNvPr id="5" name="Resim 4">
            <a:extLst>
              <a:ext uri="{FF2B5EF4-FFF2-40B4-BE49-F238E27FC236}">
                <a16:creationId xmlns:a16="http://schemas.microsoft.com/office/drawing/2014/main" id="{35FA1739-053C-05CA-AE31-3E9ABE713979}"/>
              </a:ext>
            </a:extLst>
          </p:cNvPr>
          <p:cNvPicPr>
            <a:picLocks noChangeAspect="1"/>
          </p:cNvPicPr>
          <p:nvPr/>
        </p:nvPicPr>
        <p:blipFill rotWithShape="1">
          <a:blip r:embed="rId2"/>
          <a:srcRect l="2001"/>
          <a:stretch/>
        </p:blipFill>
        <p:spPr>
          <a:xfrm>
            <a:off x="8786426" y="2275758"/>
            <a:ext cx="3003629" cy="2640227"/>
          </a:xfrm>
          <a:custGeom>
            <a:avLst/>
            <a:gdLst/>
            <a:ahLst/>
            <a:cxnLst/>
            <a:rect l="l" t="t" r="r" b="b"/>
            <a:pathLst>
              <a:path w="4141760" h="4377846">
                <a:moveTo>
                  <a:pt x="0" y="0"/>
                </a:moveTo>
                <a:lnTo>
                  <a:pt x="4141760" y="0"/>
                </a:lnTo>
                <a:lnTo>
                  <a:pt x="4141760" y="4377846"/>
                </a:lnTo>
                <a:lnTo>
                  <a:pt x="0" y="4377846"/>
                </a:lnTo>
                <a:close/>
              </a:path>
            </a:pathLst>
          </a:custGeom>
        </p:spPr>
      </p:pic>
      <p:sp>
        <p:nvSpPr>
          <p:cNvPr id="6" name="Metin kutusu 5">
            <a:extLst>
              <a:ext uri="{FF2B5EF4-FFF2-40B4-BE49-F238E27FC236}">
                <a16:creationId xmlns:a16="http://schemas.microsoft.com/office/drawing/2014/main" id="{2CFE8449-F856-5AD2-1680-E8F231BEC895}"/>
              </a:ext>
            </a:extLst>
          </p:cNvPr>
          <p:cNvSpPr txBox="1"/>
          <p:nvPr/>
        </p:nvSpPr>
        <p:spPr>
          <a:xfrm>
            <a:off x="1046480" y="5830300"/>
            <a:ext cx="6096000" cy="646331"/>
          </a:xfrm>
          <a:prstGeom prst="rect">
            <a:avLst/>
          </a:prstGeom>
          <a:noFill/>
        </p:spPr>
        <p:txBody>
          <a:bodyPr wrap="square">
            <a:spAutoFit/>
          </a:bodyPr>
          <a:lstStyle/>
          <a:p>
            <a:r>
              <a:rPr lang="tr-TR" dirty="0">
                <a:hlinkClick r:id="rId3"/>
              </a:rPr>
              <a:t>https://saglikbilimleri.sdu.edu.tr/tr/</a:t>
            </a:r>
            <a:endParaRPr lang="tr-TR" dirty="0"/>
          </a:p>
          <a:p>
            <a:endParaRPr lang="tr-TR" dirty="0"/>
          </a:p>
        </p:txBody>
      </p:sp>
    </p:spTree>
    <p:extLst>
      <p:ext uri="{BB962C8B-B14F-4D97-AF65-F5344CB8AC3E}">
        <p14:creationId xmlns:p14="http://schemas.microsoft.com/office/powerpoint/2010/main" val="1929480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19109" y="800151"/>
            <a:ext cx="3128715" cy="2718265"/>
          </a:xfrm>
          <a:prstGeom prst="rect">
            <a:avLst/>
          </a:prstGeom>
        </p:spPr>
      </p:pic>
      <p:pic>
        <p:nvPicPr>
          <p:cNvPr id="3" name="Resim 2"/>
          <p:cNvPicPr>
            <a:picLocks noChangeAspect="1"/>
          </p:cNvPicPr>
          <p:nvPr/>
        </p:nvPicPr>
        <p:blipFill>
          <a:blip r:embed="rId3"/>
          <a:stretch>
            <a:fillRect/>
          </a:stretch>
        </p:blipFill>
        <p:spPr>
          <a:xfrm>
            <a:off x="215246" y="3995407"/>
            <a:ext cx="3332578" cy="1400849"/>
          </a:xfrm>
          <a:prstGeom prst="rect">
            <a:avLst/>
          </a:prstGeom>
          <a:ln w="15875">
            <a:solidFill>
              <a:schemeClr val="accent1"/>
            </a:solidFill>
          </a:ln>
        </p:spPr>
      </p:pic>
      <p:sp>
        <p:nvSpPr>
          <p:cNvPr id="11" name="Unvan 1"/>
          <p:cNvSpPr>
            <a:spLocks noGrp="1"/>
          </p:cNvSpPr>
          <p:nvPr>
            <p:ph type="title"/>
          </p:nvPr>
        </p:nvSpPr>
        <p:spPr>
          <a:xfrm>
            <a:off x="-309697" y="-2610"/>
            <a:ext cx="4886594" cy="749300"/>
          </a:xfrm>
        </p:spPr>
        <p:txBody>
          <a:bodyPr/>
          <a:lstStyle/>
          <a:p>
            <a:pPr algn="ctr"/>
            <a:r>
              <a:rPr lang="tr-TR" dirty="0">
                <a:solidFill>
                  <a:schemeClr val="tx1"/>
                </a:solidFill>
              </a:rPr>
              <a:t>Komisyonlar</a:t>
            </a:r>
          </a:p>
        </p:txBody>
      </p:sp>
      <p:sp>
        <p:nvSpPr>
          <p:cNvPr id="5" name="Metin kutusu 4">
            <a:extLst>
              <a:ext uri="{FF2B5EF4-FFF2-40B4-BE49-F238E27FC236}">
                <a16:creationId xmlns:a16="http://schemas.microsoft.com/office/drawing/2014/main" id="{93D75489-6CAF-FA00-D016-BBE3352923D3}"/>
              </a:ext>
            </a:extLst>
          </p:cNvPr>
          <p:cNvSpPr txBox="1"/>
          <p:nvPr/>
        </p:nvSpPr>
        <p:spPr>
          <a:xfrm>
            <a:off x="640080" y="2444359"/>
            <a:ext cx="1493520" cy="369332"/>
          </a:xfrm>
          <a:prstGeom prst="rect">
            <a:avLst/>
          </a:prstGeom>
          <a:noFill/>
          <a:ln w="34925">
            <a:solidFill>
              <a:schemeClr val="accent1"/>
            </a:solidFill>
          </a:ln>
        </p:spPr>
        <p:txBody>
          <a:bodyPr wrap="square" rtlCol="0">
            <a:spAutoFit/>
          </a:bodyPr>
          <a:lstStyle/>
          <a:p>
            <a:endParaRPr lang="tr-TR" dirty="0"/>
          </a:p>
        </p:txBody>
      </p:sp>
      <p:pic>
        <p:nvPicPr>
          <p:cNvPr id="6" name="Resim 5">
            <a:extLst>
              <a:ext uri="{FF2B5EF4-FFF2-40B4-BE49-F238E27FC236}">
                <a16:creationId xmlns:a16="http://schemas.microsoft.com/office/drawing/2014/main" id="{0E081E2D-0244-725C-A3E8-3D87D0A6E650}"/>
              </a:ext>
            </a:extLst>
          </p:cNvPr>
          <p:cNvPicPr>
            <a:picLocks noChangeAspect="1"/>
          </p:cNvPicPr>
          <p:nvPr/>
        </p:nvPicPr>
        <p:blipFill>
          <a:blip r:embed="rId2"/>
          <a:stretch>
            <a:fillRect/>
          </a:stretch>
        </p:blipFill>
        <p:spPr>
          <a:xfrm>
            <a:off x="4054835" y="92476"/>
            <a:ext cx="3128715" cy="2351881"/>
          </a:xfrm>
          <a:prstGeom prst="rect">
            <a:avLst/>
          </a:prstGeom>
        </p:spPr>
      </p:pic>
      <p:pic>
        <p:nvPicPr>
          <p:cNvPr id="10" name="Resim 9">
            <a:extLst>
              <a:ext uri="{FF2B5EF4-FFF2-40B4-BE49-F238E27FC236}">
                <a16:creationId xmlns:a16="http://schemas.microsoft.com/office/drawing/2014/main" id="{1DC768C3-C3FF-FB6F-DE80-D645FE101C06}"/>
              </a:ext>
            </a:extLst>
          </p:cNvPr>
          <p:cNvPicPr>
            <a:picLocks noChangeAspect="1"/>
          </p:cNvPicPr>
          <p:nvPr/>
        </p:nvPicPr>
        <p:blipFill>
          <a:blip r:embed="rId4"/>
          <a:stretch>
            <a:fillRect/>
          </a:stretch>
        </p:blipFill>
        <p:spPr>
          <a:xfrm>
            <a:off x="7230397" y="0"/>
            <a:ext cx="4961603" cy="5175115"/>
          </a:xfrm>
          <a:prstGeom prst="rect">
            <a:avLst/>
          </a:prstGeom>
        </p:spPr>
      </p:pic>
      <p:pic>
        <p:nvPicPr>
          <p:cNvPr id="12" name="Resim 11">
            <a:extLst>
              <a:ext uri="{FF2B5EF4-FFF2-40B4-BE49-F238E27FC236}">
                <a16:creationId xmlns:a16="http://schemas.microsoft.com/office/drawing/2014/main" id="{419128C6-07BC-8EF0-53BB-BDCD64453E3D}"/>
              </a:ext>
            </a:extLst>
          </p:cNvPr>
          <p:cNvPicPr>
            <a:picLocks noChangeAspect="1"/>
          </p:cNvPicPr>
          <p:nvPr/>
        </p:nvPicPr>
        <p:blipFill>
          <a:blip r:embed="rId5"/>
          <a:stretch>
            <a:fillRect/>
          </a:stretch>
        </p:blipFill>
        <p:spPr>
          <a:xfrm>
            <a:off x="3968393" y="2444357"/>
            <a:ext cx="3215157" cy="4144102"/>
          </a:xfrm>
          <a:prstGeom prst="rect">
            <a:avLst/>
          </a:prstGeom>
          <a:ln>
            <a:solidFill>
              <a:srgbClr val="FF0000"/>
            </a:solidFill>
          </a:ln>
        </p:spPr>
      </p:pic>
      <p:pic>
        <p:nvPicPr>
          <p:cNvPr id="13" name="Resim 12">
            <a:extLst>
              <a:ext uri="{FF2B5EF4-FFF2-40B4-BE49-F238E27FC236}">
                <a16:creationId xmlns:a16="http://schemas.microsoft.com/office/drawing/2014/main" id="{A634F966-C700-FC89-3885-179F1D0E60E0}"/>
              </a:ext>
            </a:extLst>
          </p:cNvPr>
          <p:cNvPicPr>
            <a:picLocks noChangeAspect="1"/>
          </p:cNvPicPr>
          <p:nvPr/>
        </p:nvPicPr>
        <p:blipFill>
          <a:blip r:embed="rId6"/>
          <a:stretch>
            <a:fillRect/>
          </a:stretch>
        </p:blipFill>
        <p:spPr>
          <a:xfrm>
            <a:off x="8280969" y="2337435"/>
            <a:ext cx="3813650" cy="4357946"/>
          </a:xfrm>
          <a:prstGeom prst="rect">
            <a:avLst/>
          </a:prstGeom>
          <a:ln>
            <a:solidFill>
              <a:srgbClr val="FF0000"/>
            </a:solidFill>
          </a:ln>
        </p:spPr>
      </p:pic>
      <p:sp>
        <p:nvSpPr>
          <p:cNvPr id="14" name="Metin kutusu 13">
            <a:extLst>
              <a:ext uri="{FF2B5EF4-FFF2-40B4-BE49-F238E27FC236}">
                <a16:creationId xmlns:a16="http://schemas.microsoft.com/office/drawing/2014/main" id="{44FF7BF7-C1AB-50E8-9B40-656B1EF33CBF}"/>
              </a:ext>
            </a:extLst>
          </p:cNvPr>
          <p:cNvSpPr txBox="1"/>
          <p:nvPr/>
        </p:nvSpPr>
        <p:spPr>
          <a:xfrm>
            <a:off x="4236071" y="1841473"/>
            <a:ext cx="1668618" cy="495961"/>
          </a:xfrm>
          <a:prstGeom prst="rect">
            <a:avLst/>
          </a:prstGeom>
          <a:noFill/>
          <a:ln w="34925">
            <a:solidFill>
              <a:srgbClr val="FF0000"/>
            </a:solidFill>
          </a:ln>
        </p:spPr>
        <p:txBody>
          <a:bodyPr wrap="square" rtlCol="0">
            <a:spAutoFit/>
          </a:bodyPr>
          <a:lstStyle/>
          <a:p>
            <a:endParaRPr lang="tr-TR" dirty="0"/>
          </a:p>
        </p:txBody>
      </p:sp>
      <p:sp>
        <p:nvSpPr>
          <p:cNvPr id="16" name="Metin kutusu 15">
            <a:extLst>
              <a:ext uri="{FF2B5EF4-FFF2-40B4-BE49-F238E27FC236}">
                <a16:creationId xmlns:a16="http://schemas.microsoft.com/office/drawing/2014/main" id="{A4694E7B-4FC6-51E0-C82C-749ABB1B41E4}"/>
              </a:ext>
            </a:extLst>
          </p:cNvPr>
          <p:cNvSpPr txBox="1"/>
          <p:nvPr/>
        </p:nvSpPr>
        <p:spPr>
          <a:xfrm>
            <a:off x="17960" y="5796239"/>
            <a:ext cx="4036875" cy="523220"/>
          </a:xfrm>
          <a:prstGeom prst="rect">
            <a:avLst/>
          </a:prstGeom>
          <a:noFill/>
        </p:spPr>
        <p:txBody>
          <a:bodyPr wrap="square">
            <a:spAutoFit/>
          </a:bodyPr>
          <a:lstStyle/>
          <a:p>
            <a:r>
              <a:rPr lang="tr-TR" sz="1400" dirty="0">
                <a:hlinkClick r:id="rId7"/>
              </a:rPr>
              <a:t>https://saglikbilimleri.sdu.edu.tr/tr/komisyonlar.html</a:t>
            </a:r>
            <a:endParaRPr lang="tr-TR" sz="1400" dirty="0"/>
          </a:p>
          <a:p>
            <a:endParaRPr lang="tr-TR" sz="1400" dirty="0"/>
          </a:p>
        </p:txBody>
      </p:sp>
    </p:spTree>
    <p:extLst>
      <p:ext uri="{BB962C8B-B14F-4D97-AF65-F5344CB8AC3E}">
        <p14:creationId xmlns:p14="http://schemas.microsoft.com/office/powerpoint/2010/main" val="2595365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CDCDFBFC-5B42-47BE-32D8-CB788DEEA6A8}"/>
              </a:ext>
            </a:extLst>
          </p:cNvPr>
          <p:cNvSpPr txBox="1"/>
          <p:nvPr/>
        </p:nvSpPr>
        <p:spPr>
          <a:xfrm>
            <a:off x="6504000" y="1009610"/>
            <a:ext cx="5688000" cy="400110"/>
          </a:xfrm>
          <a:prstGeom prst="rect">
            <a:avLst/>
          </a:prstGeom>
          <a:noFill/>
        </p:spPr>
        <p:txBody>
          <a:bodyPr wrap="square" rtlCol="0">
            <a:spAutoFit/>
          </a:bodyPr>
          <a:lstStyle/>
          <a:p>
            <a:pPr algn="ctr"/>
            <a:r>
              <a:rPr lang="tr-TR" sz="2000" b="1" dirty="0">
                <a:latin typeface="+mj-lt"/>
              </a:rPr>
              <a:t>SAĞLIK BİLİMLERİ ENSTİTÜSÜ BİRİM DANIŞMA KURULU</a:t>
            </a:r>
          </a:p>
        </p:txBody>
      </p:sp>
      <p:sp>
        <p:nvSpPr>
          <p:cNvPr id="2" name="Dikdörtgen 1"/>
          <p:cNvSpPr/>
          <p:nvPr/>
        </p:nvSpPr>
        <p:spPr>
          <a:xfrm>
            <a:off x="7681112" y="1409720"/>
            <a:ext cx="4292144" cy="4893647"/>
          </a:xfrm>
          <a:prstGeom prst="rect">
            <a:avLst/>
          </a:prstGeom>
          <a:ln w="12700">
            <a:solidFill>
              <a:schemeClr val="accent6">
                <a:lumMod val="75000"/>
              </a:schemeClr>
            </a:solidFill>
          </a:ln>
        </p:spPr>
        <p:txBody>
          <a:bodyPr wrap="square">
            <a:spAutoFit/>
          </a:bodyPr>
          <a:lstStyle/>
          <a:p>
            <a:r>
              <a:rPr lang="tr-TR" sz="2000" u="sng" dirty="0">
                <a:latin typeface="+mj-lt"/>
                <a:ea typeface="Calibri" panose="020F0502020204030204" pitchFamily="34" charset="0"/>
                <a:cs typeface="Times New Roman" panose="02020603050405020304" pitchFamily="18" charset="0"/>
              </a:rPr>
              <a:t>Isparta Tabipler Odası Başkanı</a:t>
            </a:r>
            <a:endParaRPr lang="tr-TR" sz="2000" dirty="0">
              <a:latin typeface="+mj-lt"/>
              <a:ea typeface="Calibri" panose="020F0502020204030204" pitchFamily="34" charset="0"/>
              <a:cs typeface="Times New Roman" panose="02020603050405020304" pitchFamily="18" charset="0"/>
            </a:endParaRPr>
          </a:p>
          <a:p>
            <a:r>
              <a:rPr lang="tr-TR" sz="2000" b="1" dirty="0">
                <a:latin typeface="+mj-lt"/>
                <a:ea typeface="Calibri" panose="020F0502020204030204" pitchFamily="34" charset="0"/>
                <a:cs typeface="Times New Roman" panose="02020603050405020304" pitchFamily="18" charset="0"/>
              </a:rPr>
              <a:t>Prof. Dr. Nermin KARAHAN</a:t>
            </a:r>
          </a:p>
          <a:p>
            <a:endParaRPr lang="tr-TR" sz="1200" u="sng" dirty="0">
              <a:latin typeface="+mj-lt"/>
              <a:ea typeface="Calibri" panose="020F0502020204030204" pitchFamily="34" charset="0"/>
              <a:cs typeface="Times New Roman" panose="02020603050405020304" pitchFamily="18" charset="0"/>
            </a:endParaRPr>
          </a:p>
          <a:p>
            <a:r>
              <a:rPr lang="tr-TR" sz="2000" u="sng" dirty="0">
                <a:latin typeface="+mj-lt"/>
                <a:ea typeface="Calibri" panose="020F0502020204030204" pitchFamily="34" charset="0"/>
                <a:cs typeface="Times New Roman" panose="02020603050405020304" pitchFamily="18" charset="0"/>
              </a:rPr>
              <a:t>Isparta Eczacı Odası Başkanı</a:t>
            </a:r>
            <a:endParaRPr lang="tr-TR" sz="2000" dirty="0">
              <a:latin typeface="+mj-lt"/>
              <a:ea typeface="Calibri" panose="020F0502020204030204" pitchFamily="34" charset="0"/>
              <a:cs typeface="Times New Roman" panose="02020603050405020304" pitchFamily="18" charset="0"/>
            </a:endParaRPr>
          </a:p>
          <a:p>
            <a:r>
              <a:rPr lang="tr-TR" sz="2000" b="1" dirty="0">
                <a:latin typeface="+mj-lt"/>
                <a:ea typeface="Calibri" panose="020F0502020204030204" pitchFamily="34" charset="0"/>
                <a:cs typeface="Times New Roman" panose="02020603050405020304" pitchFamily="18" charset="0"/>
              </a:rPr>
              <a:t>Esra NEMLİ KURTBOLAT</a:t>
            </a:r>
          </a:p>
          <a:p>
            <a:endParaRPr lang="tr-TR" sz="1200" u="sng" dirty="0">
              <a:latin typeface="+mj-lt"/>
              <a:ea typeface="Calibri" panose="020F0502020204030204" pitchFamily="34" charset="0"/>
              <a:cs typeface="Times New Roman" panose="02020603050405020304" pitchFamily="18" charset="0"/>
            </a:endParaRPr>
          </a:p>
          <a:p>
            <a:r>
              <a:rPr lang="tr-TR" sz="2000" u="sng" dirty="0">
                <a:latin typeface="+mj-lt"/>
                <a:ea typeface="Calibri" panose="020F0502020204030204" pitchFamily="34" charset="0"/>
                <a:cs typeface="Times New Roman" panose="02020603050405020304" pitchFamily="18" charset="0"/>
              </a:rPr>
              <a:t>Isparta Gençlik ve Spor İl Müdürlüğü –  Spor Şube Müdürü</a:t>
            </a:r>
            <a:endParaRPr lang="tr-TR" sz="2000" dirty="0">
              <a:latin typeface="+mj-lt"/>
              <a:ea typeface="Calibri" panose="020F0502020204030204" pitchFamily="34" charset="0"/>
              <a:cs typeface="Times New Roman" panose="02020603050405020304" pitchFamily="18" charset="0"/>
            </a:endParaRPr>
          </a:p>
          <a:p>
            <a:r>
              <a:rPr lang="tr-TR" sz="2000" b="1" dirty="0">
                <a:latin typeface="+mj-lt"/>
                <a:ea typeface="Calibri" panose="020F0502020204030204" pitchFamily="34" charset="0"/>
                <a:cs typeface="Times New Roman" panose="02020603050405020304" pitchFamily="18" charset="0"/>
              </a:rPr>
              <a:t>Ahmet TAŞDEMİR</a:t>
            </a:r>
          </a:p>
          <a:p>
            <a:endParaRPr lang="tr-TR" sz="1200" u="sng" dirty="0">
              <a:latin typeface="+mj-lt"/>
              <a:ea typeface="Calibri" panose="020F0502020204030204" pitchFamily="34" charset="0"/>
              <a:cs typeface="Times New Roman" panose="02020603050405020304" pitchFamily="18" charset="0"/>
            </a:endParaRPr>
          </a:p>
          <a:p>
            <a:r>
              <a:rPr lang="tr-TR" sz="2000" u="sng" dirty="0">
                <a:latin typeface="+mj-lt"/>
                <a:ea typeface="Calibri" panose="020F0502020204030204" pitchFamily="34" charset="0"/>
                <a:cs typeface="Times New Roman" panose="02020603050405020304" pitchFamily="18" charset="0"/>
              </a:rPr>
              <a:t>Isparta Şehir Hastanesi – Sağlık Bakım Hizmetleri Müdür Yardımcısı</a:t>
            </a:r>
            <a:endParaRPr lang="tr-TR" sz="2000" dirty="0">
              <a:latin typeface="+mj-lt"/>
              <a:ea typeface="Calibri" panose="020F0502020204030204" pitchFamily="34" charset="0"/>
              <a:cs typeface="Times New Roman" panose="02020603050405020304" pitchFamily="18" charset="0"/>
            </a:endParaRPr>
          </a:p>
          <a:p>
            <a:r>
              <a:rPr lang="tr-TR" sz="2000" b="1" dirty="0">
                <a:latin typeface="+mj-lt"/>
                <a:ea typeface="Calibri" panose="020F0502020204030204" pitchFamily="34" charset="0"/>
                <a:cs typeface="Times New Roman" panose="02020603050405020304" pitchFamily="18" charset="0"/>
              </a:rPr>
              <a:t>Tülay KAVAS SÜNLÜ</a:t>
            </a:r>
          </a:p>
          <a:p>
            <a:endParaRPr lang="tr-TR" sz="1200" u="sng" dirty="0">
              <a:latin typeface="+mj-lt"/>
              <a:ea typeface="Calibri" panose="020F0502020204030204" pitchFamily="34" charset="0"/>
              <a:cs typeface="Times New Roman" panose="02020603050405020304" pitchFamily="18" charset="0"/>
            </a:endParaRPr>
          </a:p>
          <a:p>
            <a:r>
              <a:rPr lang="tr-TR" sz="2000" u="sng" dirty="0">
                <a:latin typeface="+mj-lt"/>
                <a:ea typeface="Calibri" panose="020F0502020204030204" pitchFamily="34" charset="0"/>
                <a:cs typeface="Times New Roman" panose="02020603050405020304" pitchFamily="18" charset="0"/>
              </a:rPr>
              <a:t>Isparta Diş Hekimleri Odası – </a:t>
            </a:r>
          </a:p>
          <a:p>
            <a:r>
              <a:rPr lang="tr-TR" sz="2000" u="sng" dirty="0">
                <a:latin typeface="+mj-lt"/>
                <a:ea typeface="Calibri" panose="020F0502020204030204" pitchFamily="34" charset="0"/>
                <a:cs typeface="Times New Roman" panose="02020603050405020304" pitchFamily="18" charset="0"/>
              </a:rPr>
              <a:t>Yönetim Kurulu Üyesi</a:t>
            </a:r>
            <a:endParaRPr lang="tr-TR" sz="2000" dirty="0">
              <a:latin typeface="+mj-lt"/>
              <a:ea typeface="Calibri" panose="020F0502020204030204" pitchFamily="34" charset="0"/>
              <a:cs typeface="Times New Roman" panose="02020603050405020304" pitchFamily="18" charset="0"/>
            </a:endParaRPr>
          </a:p>
          <a:p>
            <a:r>
              <a:rPr lang="tr-TR" sz="2000" b="1" dirty="0">
                <a:latin typeface="+mj-lt"/>
                <a:ea typeface="Calibri" panose="020F0502020204030204" pitchFamily="34" charset="0"/>
                <a:cs typeface="Times New Roman" panose="02020603050405020304" pitchFamily="18" charset="0"/>
              </a:rPr>
              <a:t>Aşkın DALDAL</a:t>
            </a:r>
          </a:p>
        </p:txBody>
      </p:sp>
      <p:sp>
        <p:nvSpPr>
          <p:cNvPr id="4" name="Metin kutusu 3">
            <a:extLst>
              <a:ext uri="{FF2B5EF4-FFF2-40B4-BE49-F238E27FC236}">
                <a16:creationId xmlns:a16="http://schemas.microsoft.com/office/drawing/2014/main" id="{CF1C4F83-0F75-F837-3CB5-5CE1BA1516A3}"/>
              </a:ext>
            </a:extLst>
          </p:cNvPr>
          <p:cNvSpPr txBox="1"/>
          <p:nvPr/>
        </p:nvSpPr>
        <p:spPr>
          <a:xfrm>
            <a:off x="323330" y="1009610"/>
            <a:ext cx="5436000" cy="400110"/>
          </a:xfrm>
          <a:prstGeom prst="rect">
            <a:avLst/>
          </a:prstGeom>
          <a:noFill/>
        </p:spPr>
        <p:txBody>
          <a:bodyPr wrap="square" rtlCol="0">
            <a:spAutoFit/>
          </a:bodyPr>
          <a:lstStyle/>
          <a:p>
            <a:r>
              <a:rPr lang="tr-TR" sz="2000" b="1">
                <a:latin typeface="+mj-lt"/>
              </a:rPr>
              <a:t>ENSTİTÜLER DANIŞMA KURULU</a:t>
            </a:r>
            <a:endParaRPr lang="tr-TR" sz="2000" b="1" dirty="0">
              <a:latin typeface="+mj-lt"/>
            </a:endParaRPr>
          </a:p>
        </p:txBody>
      </p:sp>
      <p:sp>
        <p:nvSpPr>
          <p:cNvPr id="6" name="Dikdörtgen 5">
            <a:extLst>
              <a:ext uri="{FF2B5EF4-FFF2-40B4-BE49-F238E27FC236}">
                <a16:creationId xmlns:a16="http://schemas.microsoft.com/office/drawing/2014/main" id="{390C6FE1-06C3-E0A5-02D2-921CFE6B09B3}"/>
              </a:ext>
            </a:extLst>
          </p:cNvPr>
          <p:cNvSpPr/>
          <p:nvPr/>
        </p:nvSpPr>
        <p:spPr>
          <a:xfrm>
            <a:off x="218744" y="1809829"/>
            <a:ext cx="3147251" cy="4093428"/>
          </a:xfrm>
          <a:prstGeom prst="rect">
            <a:avLst/>
          </a:prstGeom>
          <a:ln w="12700">
            <a:solidFill>
              <a:schemeClr val="accent6">
                <a:lumMod val="75000"/>
              </a:schemeClr>
            </a:solidFill>
          </a:ln>
        </p:spPr>
        <p:txBody>
          <a:bodyPr wrap="square">
            <a:spAutoFit/>
          </a:bodyPr>
          <a:lstStyle/>
          <a:p>
            <a:r>
              <a:rPr lang="tr-TR" sz="2000" dirty="0">
                <a:latin typeface="+mj-lt"/>
                <a:ea typeface="Calibri" panose="020F0502020204030204" pitchFamily="34" charset="0"/>
                <a:cs typeface="Times New Roman" panose="02020603050405020304" pitchFamily="18" charset="0"/>
              </a:rPr>
              <a:t>Doç. Dr. Mehmet GÜMÜŞTAŞ</a:t>
            </a:r>
          </a:p>
          <a:p>
            <a:r>
              <a:rPr lang="tr-TR" sz="2000" dirty="0">
                <a:latin typeface="+mj-lt"/>
                <a:ea typeface="Calibri" panose="020F0502020204030204" pitchFamily="34" charset="0"/>
                <a:cs typeface="Times New Roman" panose="02020603050405020304" pitchFamily="18" charset="0"/>
              </a:rPr>
              <a:t>Abdulmuttalip PEŞE</a:t>
            </a:r>
          </a:p>
          <a:p>
            <a:r>
              <a:rPr lang="tr-TR" sz="2000" dirty="0">
                <a:latin typeface="+mj-lt"/>
                <a:ea typeface="Calibri" panose="020F0502020204030204" pitchFamily="34" charset="0"/>
                <a:cs typeface="Times New Roman" panose="02020603050405020304" pitchFamily="18" charset="0"/>
              </a:rPr>
              <a:t>Orhan BURHAN</a:t>
            </a:r>
          </a:p>
          <a:p>
            <a:r>
              <a:rPr lang="tr-TR" sz="2000" dirty="0">
                <a:latin typeface="+mj-lt"/>
                <a:ea typeface="Calibri" panose="020F0502020204030204" pitchFamily="34" charset="0"/>
                <a:cs typeface="Times New Roman" panose="02020603050405020304" pitchFamily="18" charset="0"/>
              </a:rPr>
              <a:t>Öğr. Gör. Dr. Ozan KARACA</a:t>
            </a:r>
          </a:p>
          <a:p>
            <a:r>
              <a:rPr lang="tr-TR" sz="2000" dirty="0">
                <a:latin typeface="+mj-lt"/>
                <a:ea typeface="Calibri" panose="020F0502020204030204" pitchFamily="34" charset="0"/>
                <a:cs typeface="Times New Roman" panose="02020603050405020304" pitchFamily="18" charset="0"/>
              </a:rPr>
              <a:t>Prof. Dr. Nalan ÖZGÜR YİĞİT</a:t>
            </a:r>
          </a:p>
          <a:p>
            <a:r>
              <a:rPr lang="tr-TR" sz="2000" dirty="0">
                <a:latin typeface="+mj-lt"/>
                <a:ea typeface="Calibri" panose="020F0502020204030204" pitchFamily="34" charset="0"/>
                <a:cs typeface="Times New Roman" panose="02020603050405020304" pitchFamily="18" charset="0"/>
              </a:rPr>
              <a:t>Doç. Dr. Volkan Emre UZ</a:t>
            </a:r>
          </a:p>
          <a:p>
            <a:r>
              <a:rPr lang="tr-TR" sz="2000" dirty="0">
                <a:latin typeface="+mj-lt"/>
                <a:ea typeface="Calibri" panose="020F0502020204030204" pitchFamily="34" charset="0"/>
                <a:cs typeface="Times New Roman" panose="02020603050405020304" pitchFamily="18" charset="0"/>
              </a:rPr>
              <a:t>Şule ŞENOL</a:t>
            </a:r>
          </a:p>
          <a:p>
            <a:r>
              <a:rPr lang="tr-TR" sz="2000" dirty="0">
                <a:latin typeface="+mj-lt"/>
                <a:ea typeface="Calibri" panose="020F0502020204030204" pitchFamily="34" charset="0"/>
                <a:cs typeface="Times New Roman" panose="02020603050405020304" pitchFamily="18" charset="0"/>
              </a:rPr>
              <a:t>Doç. Dr. Harun ER</a:t>
            </a:r>
          </a:p>
          <a:p>
            <a:r>
              <a:rPr lang="tr-TR" sz="2000" dirty="0">
                <a:latin typeface="+mj-lt"/>
                <a:ea typeface="Calibri" panose="020F0502020204030204" pitchFamily="34" charset="0"/>
                <a:cs typeface="Times New Roman" panose="02020603050405020304" pitchFamily="18" charset="0"/>
              </a:rPr>
              <a:t>Fırat NEZİROĞLU</a:t>
            </a:r>
          </a:p>
          <a:p>
            <a:r>
              <a:rPr lang="tr-TR" sz="2000" dirty="0">
                <a:latin typeface="+mj-lt"/>
                <a:ea typeface="Calibri" panose="020F0502020204030204" pitchFamily="34" charset="0"/>
                <a:cs typeface="Times New Roman" panose="02020603050405020304" pitchFamily="18" charset="0"/>
              </a:rPr>
              <a:t>Prof. Düriye KOZLU İSMAİLOĞLU</a:t>
            </a:r>
          </a:p>
          <a:p>
            <a:r>
              <a:rPr lang="tr-TR" sz="2000" dirty="0">
                <a:latin typeface="+mj-lt"/>
                <a:ea typeface="Calibri" panose="020F0502020204030204" pitchFamily="34" charset="0"/>
                <a:cs typeface="Times New Roman" panose="02020603050405020304" pitchFamily="18" charset="0"/>
              </a:rPr>
              <a:t>Doç. Dr. Mustafa GENÇ</a:t>
            </a:r>
          </a:p>
          <a:p>
            <a:r>
              <a:rPr lang="tr-TR" sz="2000" dirty="0">
                <a:latin typeface="+mj-lt"/>
                <a:ea typeface="Calibri" panose="020F0502020204030204" pitchFamily="34" charset="0"/>
                <a:cs typeface="Times New Roman" panose="02020603050405020304" pitchFamily="18" charset="0"/>
              </a:rPr>
              <a:t>Hatice YAMAN</a:t>
            </a:r>
          </a:p>
        </p:txBody>
      </p:sp>
      <p:pic>
        <p:nvPicPr>
          <p:cNvPr id="8" name="Resim 7">
            <a:extLst>
              <a:ext uri="{FF2B5EF4-FFF2-40B4-BE49-F238E27FC236}">
                <a16:creationId xmlns:a16="http://schemas.microsoft.com/office/drawing/2014/main" id="{CC5ACE9B-4DE2-3EC2-E173-FE20F5C1652B}"/>
              </a:ext>
            </a:extLst>
          </p:cNvPr>
          <p:cNvPicPr>
            <a:picLocks noChangeAspect="1"/>
          </p:cNvPicPr>
          <p:nvPr/>
        </p:nvPicPr>
        <p:blipFill>
          <a:blip r:embed="rId2"/>
          <a:stretch>
            <a:fillRect/>
          </a:stretch>
        </p:blipFill>
        <p:spPr>
          <a:xfrm>
            <a:off x="3530570" y="1409720"/>
            <a:ext cx="4034672" cy="4779586"/>
          </a:xfrm>
          <a:prstGeom prst="rect">
            <a:avLst/>
          </a:prstGeom>
        </p:spPr>
      </p:pic>
      <p:sp>
        <p:nvSpPr>
          <p:cNvPr id="9" name="Metin kutusu 8">
            <a:extLst>
              <a:ext uri="{FF2B5EF4-FFF2-40B4-BE49-F238E27FC236}">
                <a16:creationId xmlns:a16="http://schemas.microsoft.com/office/drawing/2014/main" id="{F74D51F0-B444-A107-21AE-A165C13952B4}"/>
              </a:ext>
            </a:extLst>
          </p:cNvPr>
          <p:cNvSpPr txBox="1"/>
          <p:nvPr/>
        </p:nvSpPr>
        <p:spPr>
          <a:xfrm>
            <a:off x="4114329" y="1667884"/>
            <a:ext cx="2767238" cy="499621"/>
          </a:xfrm>
          <a:prstGeom prst="rect">
            <a:avLst/>
          </a:prstGeom>
          <a:noFill/>
          <a:ln w="31750">
            <a:solidFill>
              <a:schemeClr val="accent6">
                <a:lumMod val="75000"/>
              </a:schemeClr>
            </a:solidFill>
          </a:ln>
        </p:spPr>
        <p:txBody>
          <a:bodyPr wrap="square" rtlCol="0">
            <a:spAutoFit/>
          </a:bodyPr>
          <a:lstStyle/>
          <a:p>
            <a:endParaRPr lang="tr-TR" dirty="0"/>
          </a:p>
        </p:txBody>
      </p:sp>
    </p:spTree>
    <p:extLst>
      <p:ext uri="{BB962C8B-B14F-4D97-AF65-F5344CB8AC3E}">
        <p14:creationId xmlns:p14="http://schemas.microsoft.com/office/powerpoint/2010/main" val="1682613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588699" y="2014915"/>
            <a:ext cx="6096001" cy="2308324"/>
          </a:xfrm>
          <a:prstGeom prst="rect">
            <a:avLst/>
          </a:prstGeom>
        </p:spPr>
        <p:txBody>
          <a:bodyPr>
            <a:spAutoFit/>
          </a:bodyPr>
          <a:lstStyle/>
          <a:p>
            <a:r>
              <a:rPr lang="tr-TR" sz="4800" b="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Toplantı Tutanaklarımız, Fotoğrafları ve </a:t>
            </a:r>
          </a:p>
          <a:p>
            <a:r>
              <a:rPr lang="tr-TR" sz="4800" b="1">
                <a:effectLst>
                  <a:outerShdw blurRad="38100" dist="38100" dir="2700000" algn="tl">
                    <a:srgbClr val="000000">
                      <a:alpha val="43137"/>
                    </a:srgbClr>
                  </a:outerShdw>
                </a:effectLst>
                <a:latin typeface="+mj-lt"/>
                <a:ea typeface="Calibri" panose="020F0502020204030204" pitchFamily="34" charset="0"/>
                <a:cs typeface="Times New Roman" panose="02020603050405020304" pitchFamily="18" charset="0"/>
              </a:rPr>
              <a:t>Ekran Görüntüleri</a:t>
            </a:r>
          </a:p>
        </p:txBody>
      </p:sp>
      <p:pic>
        <p:nvPicPr>
          <p:cNvPr id="7" name="Resim 6">
            <a:extLst>
              <a:ext uri="{FF2B5EF4-FFF2-40B4-BE49-F238E27FC236}">
                <a16:creationId xmlns:a16="http://schemas.microsoft.com/office/drawing/2014/main" id="{35FA1739-053C-05CA-AE31-3E9ABE713979}"/>
              </a:ext>
            </a:extLst>
          </p:cNvPr>
          <p:cNvPicPr>
            <a:picLocks noChangeAspect="1"/>
          </p:cNvPicPr>
          <p:nvPr/>
        </p:nvPicPr>
        <p:blipFill rotWithShape="1">
          <a:blip r:embed="rId2"/>
          <a:srcRect l="2001"/>
          <a:stretch/>
        </p:blipFill>
        <p:spPr>
          <a:xfrm>
            <a:off x="7532813" y="2014915"/>
            <a:ext cx="3003629" cy="2640227"/>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2890992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B3B7A9-0489-7C19-9A05-4109F7A8E6F5}"/>
              </a:ext>
            </a:extLst>
          </p:cNvPr>
          <p:cNvSpPr>
            <a:spLocks noGrp="1"/>
          </p:cNvSpPr>
          <p:nvPr>
            <p:ph type="title"/>
          </p:nvPr>
        </p:nvSpPr>
        <p:spPr>
          <a:xfrm>
            <a:off x="95855" y="559628"/>
            <a:ext cx="10515600" cy="749300"/>
          </a:xfrm>
        </p:spPr>
        <p:txBody>
          <a:bodyPr>
            <a:normAutofit/>
          </a:bodyPr>
          <a:lstStyle/>
          <a:p>
            <a:r>
              <a:rPr lang="tr-TR" sz="2800" b="1" dirty="0">
                <a:solidFill>
                  <a:schemeClr val="tx1"/>
                </a:solidFill>
              </a:rPr>
              <a:t>ENSTİTÜLER KALİTE KOMİSYONU</a:t>
            </a:r>
          </a:p>
        </p:txBody>
      </p:sp>
      <p:pic>
        <p:nvPicPr>
          <p:cNvPr id="4" name="Resim 3">
            <a:extLst>
              <a:ext uri="{FF2B5EF4-FFF2-40B4-BE49-F238E27FC236}">
                <a16:creationId xmlns:a16="http://schemas.microsoft.com/office/drawing/2014/main" id="{DD4A699D-55B5-9ACB-1E66-4ED16663D7EE}"/>
              </a:ext>
            </a:extLst>
          </p:cNvPr>
          <p:cNvPicPr>
            <a:picLocks noChangeAspect="1"/>
          </p:cNvPicPr>
          <p:nvPr/>
        </p:nvPicPr>
        <p:blipFill>
          <a:blip r:embed="rId2"/>
          <a:stretch>
            <a:fillRect/>
          </a:stretch>
        </p:blipFill>
        <p:spPr>
          <a:xfrm>
            <a:off x="713309" y="1308928"/>
            <a:ext cx="4340944" cy="5161280"/>
          </a:xfrm>
          <a:prstGeom prst="rect">
            <a:avLst/>
          </a:prstGeom>
        </p:spPr>
      </p:pic>
      <p:pic>
        <p:nvPicPr>
          <p:cNvPr id="6" name="Resim 5">
            <a:extLst>
              <a:ext uri="{FF2B5EF4-FFF2-40B4-BE49-F238E27FC236}">
                <a16:creationId xmlns:a16="http://schemas.microsoft.com/office/drawing/2014/main" id="{38CB40A3-FF3E-41FB-811B-1B3A6B834977}"/>
              </a:ext>
            </a:extLst>
          </p:cNvPr>
          <p:cNvPicPr>
            <a:picLocks noChangeAspect="1"/>
          </p:cNvPicPr>
          <p:nvPr/>
        </p:nvPicPr>
        <p:blipFill>
          <a:blip r:embed="rId3"/>
          <a:stretch>
            <a:fillRect/>
          </a:stretch>
        </p:blipFill>
        <p:spPr>
          <a:xfrm>
            <a:off x="5653057" y="695739"/>
            <a:ext cx="5983063" cy="5862921"/>
          </a:xfrm>
          <a:prstGeom prst="rect">
            <a:avLst/>
          </a:prstGeom>
        </p:spPr>
      </p:pic>
    </p:spTree>
    <p:extLst>
      <p:ext uri="{BB962C8B-B14F-4D97-AF65-F5344CB8AC3E}">
        <p14:creationId xmlns:p14="http://schemas.microsoft.com/office/powerpoint/2010/main" val="403642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A57ABDB1-65CE-B956-9F4A-C318D03A4256}"/>
              </a:ext>
            </a:extLst>
          </p:cNvPr>
          <p:cNvPicPr>
            <a:picLocks noChangeAspect="1"/>
          </p:cNvPicPr>
          <p:nvPr/>
        </p:nvPicPr>
        <p:blipFill>
          <a:blip r:embed="rId2"/>
          <a:stretch>
            <a:fillRect/>
          </a:stretch>
        </p:blipFill>
        <p:spPr>
          <a:xfrm>
            <a:off x="5276875" y="1469096"/>
            <a:ext cx="6749592" cy="4679710"/>
          </a:xfrm>
          <a:prstGeom prst="rect">
            <a:avLst/>
          </a:prstGeom>
        </p:spPr>
      </p:pic>
      <p:sp>
        <p:nvSpPr>
          <p:cNvPr id="6" name="Metin kutusu 5">
            <a:extLst>
              <a:ext uri="{FF2B5EF4-FFF2-40B4-BE49-F238E27FC236}">
                <a16:creationId xmlns:a16="http://schemas.microsoft.com/office/drawing/2014/main" id="{2D784046-93E0-AF32-A560-558EA2F1F1E7}"/>
              </a:ext>
            </a:extLst>
          </p:cNvPr>
          <p:cNvSpPr txBox="1"/>
          <p:nvPr/>
        </p:nvSpPr>
        <p:spPr>
          <a:xfrm>
            <a:off x="8385242" y="709194"/>
            <a:ext cx="3939702" cy="369332"/>
          </a:xfrm>
          <a:prstGeom prst="rect">
            <a:avLst/>
          </a:prstGeom>
          <a:noFill/>
        </p:spPr>
        <p:txBody>
          <a:bodyPr wrap="square" rtlCol="0">
            <a:spAutoFit/>
          </a:bodyPr>
          <a:lstStyle/>
          <a:p>
            <a:r>
              <a:rPr lang="tr-TR" dirty="0"/>
              <a:t>11.08.2021</a:t>
            </a:r>
          </a:p>
        </p:txBody>
      </p:sp>
      <p:sp>
        <p:nvSpPr>
          <p:cNvPr id="7" name="Metin kutusu 6">
            <a:extLst>
              <a:ext uri="{FF2B5EF4-FFF2-40B4-BE49-F238E27FC236}">
                <a16:creationId xmlns:a16="http://schemas.microsoft.com/office/drawing/2014/main" id="{9171F634-1D5F-C881-B695-4B3C6745BABE}"/>
              </a:ext>
            </a:extLst>
          </p:cNvPr>
          <p:cNvSpPr txBox="1"/>
          <p:nvPr/>
        </p:nvSpPr>
        <p:spPr>
          <a:xfrm>
            <a:off x="6579909" y="235670"/>
            <a:ext cx="4826524" cy="369332"/>
          </a:xfrm>
          <a:prstGeom prst="rect">
            <a:avLst/>
          </a:prstGeom>
          <a:noFill/>
        </p:spPr>
        <p:txBody>
          <a:bodyPr wrap="square" rtlCol="0">
            <a:spAutoFit/>
          </a:bodyPr>
          <a:lstStyle/>
          <a:p>
            <a:r>
              <a:rPr lang="tr-TR" b="1" dirty="0">
                <a:latin typeface="+mj-lt"/>
              </a:rPr>
              <a:t>BİRİM KALİTE KOMİSYONU</a:t>
            </a:r>
          </a:p>
        </p:txBody>
      </p:sp>
      <p:graphicFrame>
        <p:nvGraphicFramePr>
          <p:cNvPr id="8" name="Tablo 7">
            <a:extLst>
              <a:ext uri="{FF2B5EF4-FFF2-40B4-BE49-F238E27FC236}">
                <a16:creationId xmlns:a16="http://schemas.microsoft.com/office/drawing/2014/main" id="{44DEB997-2EA2-777C-2F7E-15B7CEBC1BB3}"/>
              </a:ext>
            </a:extLst>
          </p:cNvPr>
          <p:cNvGraphicFramePr>
            <a:graphicFrameLocks noGrp="1"/>
          </p:cNvGraphicFramePr>
          <p:nvPr>
            <p:extLst>
              <p:ext uri="{D42A27DB-BD31-4B8C-83A1-F6EECF244321}">
                <p14:modId xmlns:p14="http://schemas.microsoft.com/office/powerpoint/2010/main" val="2504954923"/>
              </p:ext>
            </p:extLst>
          </p:nvPr>
        </p:nvGraphicFramePr>
        <p:xfrm>
          <a:off x="165533" y="498727"/>
          <a:ext cx="4904740" cy="1745615"/>
        </p:xfrm>
        <a:graphic>
          <a:graphicData uri="http://schemas.openxmlformats.org/drawingml/2006/table">
            <a:tbl>
              <a:tblPr firstRow="1" firstCol="1" bandRow="1">
                <a:tableStyleId>{8799B23B-EC83-4686-B30A-512413B5E67A}</a:tableStyleId>
              </a:tblPr>
              <a:tblGrid>
                <a:gridCol w="2452370">
                  <a:extLst>
                    <a:ext uri="{9D8B030D-6E8A-4147-A177-3AD203B41FA5}">
                      <a16:colId xmlns:a16="http://schemas.microsoft.com/office/drawing/2014/main" val="2230623379"/>
                    </a:ext>
                  </a:extLst>
                </a:gridCol>
                <a:gridCol w="2452370">
                  <a:extLst>
                    <a:ext uri="{9D8B030D-6E8A-4147-A177-3AD203B41FA5}">
                      <a16:colId xmlns:a16="http://schemas.microsoft.com/office/drawing/2014/main" val="3378886246"/>
                    </a:ext>
                  </a:extLst>
                </a:gridCol>
              </a:tblGrid>
              <a:tr h="236855">
                <a:tc>
                  <a:txBody>
                    <a:bodyPr/>
                    <a:lstStyle/>
                    <a:p>
                      <a:pPr>
                        <a:lnSpc>
                          <a:spcPct val="100000"/>
                        </a:lnSpc>
                        <a:spcAft>
                          <a:spcPts val="0"/>
                        </a:spcAft>
                      </a:pPr>
                      <a:r>
                        <a:rPr lang="tr-TR" sz="1100">
                          <a:effectLst/>
                        </a:rPr>
                        <a:t>Mevcut Misyonumuz</a:t>
                      </a:r>
                      <a:endParaRPr lang="tr-T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tr-TR" sz="1100" dirty="0">
                          <a:effectLst/>
                        </a:rPr>
                        <a:t>Yeni Misyonumuz</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4444257"/>
                  </a:ext>
                </a:extLst>
              </a:tr>
              <a:tr h="1161415">
                <a:tc>
                  <a:txBody>
                    <a:bodyPr/>
                    <a:lstStyle/>
                    <a:p>
                      <a:pPr algn="just">
                        <a:lnSpc>
                          <a:spcPct val="100000"/>
                        </a:lnSpc>
                        <a:spcAft>
                          <a:spcPts val="0"/>
                        </a:spcAft>
                      </a:pPr>
                      <a:r>
                        <a:rPr lang="tr-TR" sz="1100" b="0" dirty="0">
                          <a:effectLst/>
                        </a:rPr>
                        <a:t>Sağlık Bilimleri alanında en üst düzeyde lisansüstü eğitim öğretim sunmayı, bilimsel araştırma yayın ve danışmanlık faaliyetlerini yürütmeyi, evrensel değerler ışığında çağdaş, yaratıcı ve yarattığı değerlerle ülkemizi tüm dünyada temsil edecek bilim insanı yetiştirerek toplumsal katkı sağlamayı, görev kabul etmiştir.</a:t>
                      </a:r>
                      <a:endParaRPr lang="tr-TR"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tr-TR" sz="1100" dirty="0">
                          <a:effectLst/>
                        </a:rPr>
                        <a:t>Sağlık Bilimleri alanında ulusal ve uluslararası düzeyde lisansüstü eğitim öğretim sunan, bilimsel araştırma yayın ve danışmanlık faaliyetlerini geliştiren, toplumun gereksinimlerine yönelik yenilikçi ve evrensel bilime katkı sağlayabilen bilim insanlarını yetiştirmektir.</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3917271"/>
                  </a:ext>
                </a:extLst>
              </a:tr>
            </a:tbl>
          </a:graphicData>
        </a:graphic>
      </p:graphicFrame>
      <p:graphicFrame>
        <p:nvGraphicFramePr>
          <p:cNvPr id="9" name="Tablo 8">
            <a:extLst>
              <a:ext uri="{FF2B5EF4-FFF2-40B4-BE49-F238E27FC236}">
                <a16:creationId xmlns:a16="http://schemas.microsoft.com/office/drawing/2014/main" id="{9F109447-8897-FDEF-C048-3CD60B88F445}"/>
              </a:ext>
            </a:extLst>
          </p:cNvPr>
          <p:cNvGraphicFramePr>
            <a:graphicFrameLocks noGrp="1"/>
          </p:cNvGraphicFramePr>
          <p:nvPr>
            <p:extLst>
              <p:ext uri="{D42A27DB-BD31-4B8C-83A1-F6EECF244321}">
                <p14:modId xmlns:p14="http://schemas.microsoft.com/office/powerpoint/2010/main" val="2539087293"/>
              </p:ext>
            </p:extLst>
          </p:nvPr>
        </p:nvGraphicFramePr>
        <p:xfrm>
          <a:off x="127433" y="2340051"/>
          <a:ext cx="4942840" cy="1581150"/>
        </p:xfrm>
        <a:graphic>
          <a:graphicData uri="http://schemas.openxmlformats.org/drawingml/2006/table">
            <a:tbl>
              <a:tblPr firstRow="1" firstCol="1" bandRow="1">
                <a:tableStyleId>{D27102A9-8310-4765-A935-A1911B00CA55}</a:tableStyleId>
              </a:tblPr>
              <a:tblGrid>
                <a:gridCol w="2471420">
                  <a:extLst>
                    <a:ext uri="{9D8B030D-6E8A-4147-A177-3AD203B41FA5}">
                      <a16:colId xmlns:a16="http://schemas.microsoft.com/office/drawing/2014/main" val="181775297"/>
                    </a:ext>
                  </a:extLst>
                </a:gridCol>
                <a:gridCol w="2471420">
                  <a:extLst>
                    <a:ext uri="{9D8B030D-6E8A-4147-A177-3AD203B41FA5}">
                      <a16:colId xmlns:a16="http://schemas.microsoft.com/office/drawing/2014/main" val="3053505646"/>
                    </a:ext>
                  </a:extLst>
                </a:gridCol>
              </a:tblGrid>
              <a:tr h="240030">
                <a:tc>
                  <a:txBody>
                    <a:bodyPr/>
                    <a:lstStyle/>
                    <a:p>
                      <a:pPr>
                        <a:lnSpc>
                          <a:spcPct val="100000"/>
                        </a:lnSpc>
                        <a:spcAft>
                          <a:spcPts val="0"/>
                        </a:spcAft>
                      </a:pPr>
                      <a:r>
                        <a:rPr lang="tr-TR" sz="1100">
                          <a:effectLst/>
                        </a:rPr>
                        <a:t>Mevcut Vizyonumuz</a:t>
                      </a:r>
                      <a:endParaRPr lang="tr-T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tr-TR" sz="1100">
                          <a:effectLst/>
                        </a:rPr>
                        <a:t>Yeni Vizyonumuz</a:t>
                      </a:r>
                      <a:endParaRPr lang="tr-T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2749247"/>
                  </a:ext>
                </a:extLst>
              </a:tr>
              <a:tr h="1026795">
                <a:tc>
                  <a:txBody>
                    <a:bodyPr/>
                    <a:lstStyle/>
                    <a:p>
                      <a:pPr algn="just">
                        <a:lnSpc>
                          <a:spcPct val="100000"/>
                        </a:lnSpc>
                        <a:spcAft>
                          <a:spcPts val="0"/>
                        </a:spcAft>
                      </a:pPr>
                      <a:r>
                        <a:rPr lang="tr-TR" sz="1100" b="0" dirty="0">
                          <a:effectLst/>
                        </a:rPr>
                        <a:t>Çağın gerektirdiği mesleki teknik bilgi donanımına sahip uluslararası düzeyde araştırma ve proje yapabilen bilim insanlarından oluşan uzlaşmacı paylaşımcı şeffaf ve küresel arenada Anadolu’nun tarihteki imajını yansıtan bir Üniversite olma hedefine hizmet etmek.</a:t>
                      </a:r>
                      <a:endParaRPr lang="tr-TR" sz="11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tr-TR" sz="1100" dirty="0">
                          <a:effectLst/>
                        </a:rPr>
                        <a:t>Analitik, eleştirel ve yenilikçi düşünerek evrensel ölçekte bilim üreten nitelikli bilim insanlarını yetiştiren bir enstitü olmaktır. </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70565596"/>
                  </a:ext>
                </a:extLst>
              </a:tr>
            </a:tbl>
          </a:graphicData>
        </a:graphic>
      </p:graphicFrame>
      <p:graphicFrame>
        <p:nvGraphicFramePr>
          <p:cNvPr id="10" name="Tablo 9">
            <a:extLst>
              <a:ext uri="{FF2B5EF4-FFF2-40B4-BE49-F238E27FC236}">
                <a16:creationId xmlns:a16="http://schemas.microsoft.com/office/drawing/2014/main" id="{8D550876-2988-4371-9E14-E0E07D7216B0}"/>
              </a:ext>
            </a:extLst>
          </p:cNvPr>
          <p:cNvGraphicFramePr>
            <a:graphicFrameLocks noGrp="1"/>
          </p:cNvGraphicFramePr>
          <p:nvPr>
            <p:extLst>
              <p:ext uri="{D42A27DB-BD31-4B8C-83A1-F6EECF244321}">
                <p14:modId xmlns:p14="http://schemas.microsoft.com/office/powerpoint/2010/main" val="2865436316"/>
              </p:ext>
            </p:extLst>
          </p:nvPr>
        </p:nvGraphicFramePr>
        <p:xfrm>
          <a:off x="127433" y="4016910"/>
          <a:ext cx="4942840" cy="2214207"/>
        </p:xfrm>
        <a:graphic>
          <a:graphicData uri="http://schemas.openxmlformats.org/drawingml/2006/table">
            <a:tbl>
              <a:tblPr firstRow="1" firstCol="1" bandRow="1">
                <a:tableStyleId>{9DCAF9ED-07DC-4A11-8D7F-57B35C25682E}</a:tableStyleId>
              </a:tblPr>
              <a:tblGrid>
                <a:gridCol w="2471420">
                  <a:extLst>
                    <a:ext uri="{9D8B030D-6E8A-4147-A177-3AD203B41FA5}">
                      <a16:colId xmlns:a16="http://schemas.microsoft.com/office/drawing/2014/main" val="2933766533"/>
                    </a:ext>
                  </a:extLst>
                </a:gridCol>
                <a:gridCol w="2471420">
                  <a:extLst>
                    <a:ext uri="{9D8B030D-6E8A-4147-A177-3AD203B41FA5}">
                      <a16:colId xmlns:a16="http://schemas.microsoft.com/office/drawing/2014/main" val="2316882709"/>
                    </a:ext>
                  </a:extLst>
                </a:gridCol>
              </a:tblGrid>
              <a:tr h="176094">
                <a:tc>
                  <a:txBody>
                    <a:bodyPr/>
                    <a:lstStyle/>
                    <a:p>
                      <a:pPr>
                        <a:lnSpc>
                          <a:spcPct val="100000"/>
                        </a:lnSpc>
                        <a:spcAft>
                          <a:spcPts val="0"/>
                        </a:spcAft>
                      </a:pPr>
                      <a:r>
                        <a:rPr lang="tr-TR" sz="1100" dirty="0">
                          <a:effectLst/>
                        </a:rPr>
                        <a:t>Mevcut Temel Değerler</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0000"/>
                        </a:lnSpc>
                        <a:spcAft>
                          <a:spcPts val="0"/>
                        </a:spcAft>
                      </a:pPr>
                      <a:r>
                        <a:rPr lang="tr-TR" sz="1100" dirty="0">
                          <a:effectLst/>
                        </a:rPr>
                        <a:t>Enstitü Temel Değerleri</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0771194"/>
                  </a:ext>
                </a:extLst>
              </a:tr>
              <a:tr h="2038113">
                <a:tc>
                  <a:txBody>
                    <a:bodyPr/>
                    <a:lstStyle/>
                    <a:p>
                      <a:pPr algn="ctr">
                        <a:lnSpc>
                          <a:spcPct val="100000"/>
                        </a:lnSpc>
                        <a:spcAft>
                          <a:spcPts val="0"/>
                        </a:spcAft>
                      </a:pPr>
                      <a:r>
                        <a:rPr lang="tr-TR" sz="1800">
                          <a:effectLst/>
                        </a:rPr>
                        <a:t>-</a:t>
                      </a:r>
                      <a:endParaRPr lang="tr-TR"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spcAft>
                          <a:spcPts val="0"/>
                        </a:spcAft>
                      </a:pPr>
                      <a:r>
                        <a:rPr lang="tr-TR" sz="1100" dirty="0">
                          <a:effectLst/>
                        </a:rPr>
                        <a:t>İnsan haklarına saygılı</a:t>
                      </a:r>
                    </a:p>
                    <a:p>
                      <a:pPr algn="just">
                        <a:lnSpc>
                          <a:spcPct val="100000"/>
                        </a:lnSpc>
                        <a:spcAft>
                          <a:spcPts val="0"/>
                        </a:spcAft>
                      </a:pPr>
                      <a:r>
                        <a:rPr lang="tr-TR" sz="1100" dirty="0">
                          <a:effectLst/>
                        </a:rPr>
                        <a:t>Şeffaf</a:t>
                      </a:r>
                    </a:p>
                    <a:p>
                      <a:pPr algn="just">
                        <a:lnSpc>
                          <a:spcPct val="100000"/>
                        </a:lnSpc>
                        <a:spcAft>
                          <a:spcPts val="0"/>
                        </a:spcAft>
                      </a:pPr>
                      <a:r>
                        <a:rPr lang="tr-TR" sz="1100" dirty="0">
                          <a:effectLst/>
                        </a:rPr>
                        <a:t>Etik değerlere bağlı</a:t>
                      </a:r>
                    </a:p>
                    <a:p>
                      <a:pPr algn="just">
                        <a:lnSpc>
                          <a:spcPct val="100000"/>
                        </a:lnSpc>
                        <a:spcAft>
                          <a:spcPts val="0"/>
                        </a:spcAft>
                      </a:pPr>
                      <a:r>
                        <a:rPr lang="tr-TR" sz="1100" dirty="0">
                          <a:effectLst/>
                        </a:rPr>
                        <a:t>Bilime ve analitik düşünceye inanan</a:t>
                      </a:r>
                    </a:p>
                    <a:p>
                      <a:pPr algn="just">
                        <a:lnSpc>
                          <a:spcPct val="100000"/>
                        </a:lnSpc>
                        <a:spcAft>
                          <a:spcPts val="0"/>
                        </a:spcAft>
                      </a:pPr>
                      <a:r>
                        <a:rPr lang="tr-TR" sz="1100" dirty="0">
                          <a:effectLst/>
                        </a:rPr>
                        <a:t>Yenilikçi ve bilimsel gelişime açık</a:t>
                      </a:r>
                    </a:p>
                    <a:p>
                      <a:pPr algn="just">
                        <a:lnSpc>
                          <a:spcPct val="100000"/>
                        </a:lnSpc>
                        <a:spcAft>
                          <a:spcPts val="0"/>
                        </a:spcAft>
                      </a:pPr>
                      <a:r>
                        <a:rPr lang="tr-TR" sz="1100" dirty="0">
                          <a:effectLst/>
                        </a:rPr>
                        <a:t>Aktarılabilen becerilere sahip</a:t>
                      </a:r>
                    </a:p>
                    <a:p>
                      <a:pPr algn="just">
                        <a:lnSpc>
                          <a:spcPct val="100000"/>
                        </a:lnSpc>
                        <a:spcAft>
                          <a:spcPts val="0"/>
                        </a:spcAft>
                      </a:pPr>
                      <a:r>
                        <a:rPr lang="tr-TR" sz="1100" dirty="0">
                          <a:effectLst/>
                        </a:rPr>
                        <a:t>Yaşam boyu öğrenen</a:t>
                      </a:r>
                    </a:p>
                    <a:p>
                      <a:pPr algn="just">
                        <a:lnSpc>
                          <a:spcPct val="100000"/>
                        </a:lnSpc>
                        <a:spcAft>
                          <a:spcPts val="0"/>
                        </a:spcAft>
                      </a:pPr>
                      <a:r>
                        <a:rPr lang="tr-TR" sz="1100" dirty="0">
                          <a:effectLst/>
                        </a:rPr>
                        <a:t>Ulusal ve uluslararası kalkınmayı önceleyen</a:t>
                      </a:r>
                    </a:p>
                    <a:p>
                      <a:pPr algn="just">
                        <a:lnSpc>
                          <a:spcPct val="100000"/>
                        </a:lnSpc>
                        <a:spcAft>
                          <a:spcPts val="0"/>
                        </a:spcAft>
                      </a:pPr>
                      <a:r>
                        <a:rPr lang="tr-TR" sz="1100" dirty="0">
                          <a:effectLst/>
                        </a:rPr>
                        <a:t>Meslekler arası eğitim/ iletişim/ araştırma/ iş birliği ilkelerini benimsemiş</a:t>
                      </a:r>
                      <a:endParaRPr lang="tr-TR"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4099589"/>
                  </a:ext>
                </a:extLst>
              </a:tr>
            </a:tbl>
          </a:graphicData>
        </a:graphic>
      </p:graphicFrame>
    </p:spTree>
    <p:extLst>
      <p:ext uri="{BB962C8B-B14F-4D97-AF65-F5344CB8AC3E}">
        <p14:creationId xmlns:p14="http://schemas.microsoft.com/office/powerpoint/2010/main" val="4090515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solidFill>
                  <a:schemeClr val="tx1"/>
                </a:solidFill>
              </a:rPr>
              <a:t>Enstitüler Danışma Kurulu Toplantı Tutanağı</a:t>
            </a:r>
            <a:endParaRPr lang="tr-TR" dirty="0"/>
          </a:p>
        </p:txBody>
      </p:sp>
      <p:sp>
        <p:nvSpPr>
          <p:cNvPr id="4" name="Metin kutusu 3"/>
          <p:cNvSpPr txBox="1"/>
          <p:nvPr/>
        </p:nvSpPr>
        <p:spPr>
          <a:xfrm>
            <a:off x="9049130" y="281391"/>
            <a:ext cx="2964426" cy="369332"/>
          </a:xfrm>
          <a:prstGeom prst="rect">
            <a:avLst/>
          </a:prstGeom>
          <a:noFill/>
        </p:spPr>
        <p:txBody>
          <a:bodyPr wrap="square" rtlCol="0">
            <a:spAutoFit/>
          </a:bodyPr>
          <a:lstStyle/>
          <a:p>
            <a:r>
              <a:rPr lang="tr-TR"/>
              <a:t>18.11.2021</a:t>
            </a:r>
          </a:p>
        </p:txBody>
      </p:sp>
      <p:pic>
        <p:nvPicPr>
          <p:cNvPr id="5" name="Resim 4">
            <a:extLst>
              <a:ext uri="{FF2B5EF4-FFF2-40B4-BE49-F238E27FC236}">
                <a16:creationId xmlns:a16="http://schemas.microsoft.com/office/drawing/2014/main" id="{8EF52E16-C505-6314-1160-93C530FEFC4D}"/>
              </a:ext>
            </a:extLst>
          </p:cNvPr>
          <p:cNvPicPr>
            <a:picLocks noChangeAspect="1"/>
          </p:cNvPicPr>
          <p:nvPr/>
        </p:nvPicPr>
        <p:blipFill rotWithShape="1">
          <a:blip r:embed="rId2"/>
          <a:srcRect b="5172"/>
          <a:stretch/>
        </p:blipFill>
        <p:spPr>
          <a:xfrm>
            <a:off x="515271" y="1722029"/>
            <a:ext cx="3816097" cy="4726897"/>
          </a:xfrm>
          <a:prstGeom prst="rect">
            <a:avLst/>
          </a:prstGeom>
        </p:spPr>
      </p:pic>
      <p:pic>
        <p:nvPicPr>
          <p:cNvPr id="6" name="Resim 5">
            <a:extLst>
              <a:ext uri="{FF2B5EF4-FFF2-40B4-BE49-F238E27FC236}">
                <a16:creationId xmlns:a16="http://schemas.microsoft.com/office/drawing/2014/main" id="{B745C347-A3CD-55B6-9A65-04E2CC1B8606}"/>
              </a:ext>
            </a:extLst>
          </p:cNvPr>
          <p:cNvPicPr>
            <a:picLocks noChangeAspect="1"/>
          </p:cNvPicPr>
          <p:nvPr/>
        </p:nvPicPr>
        <p:blipFill>
          <a:blip r:embed="rId3"/>
          <a:stretch>
            <a:fillRect/>
          </a:stretch>
        </p:blipFill>
        <p:spPr>
          <a:xfrm>
            <a:off x="4331368" y="1785819"/>
            <a:ext cx="3419584" cy="4769589"/>
          </a:xfrm>
          <a:prstGeom prst="rect">
            <a:avLst/>
          </a:prstGeom>
        </p:spPr>
      </p:pic>
      <p:pic>
        <p:nvPicPr>
          <p:cNvPr id="7" name="Resim 6">
            <a:extLst>
              <a:ext uri="{FF2B5EF4-FFF2-40B4-BE49-F238E27FC236}">
                <a16:creationId xmlns:a16="http://schemas.microsoft.com/office/drawing/2014/main" id="{EB26B35E-D753-E4F3-0FC7-EFBBB84E7EAD}"/>
              </a:ext>
            </a:extLst>
          </p:cNvPr>
          <p:cNvPicPr>
            <a:picLocks noChangeAspect="1"/>
          </p:cNvPicPr>
          <p:nvPr/>
        </p:nvPicPr>
        <p:blipFill rotWithShape="1">
          <a:blip r:embed="rId4"/>
          <a:srcRect l="7034"/>
          <a:stretch/>
        </p:blipFill>
        <p:spPr>
          <a:xfrm>
            <a:off x="7824536" y="2384577"/>
            <a:ext cx="3903406" cy="3362792"/>
          </a:xfrm>
          <a:prstGeom prst="rect">
            <a:avLst/>
          </a:prstGeom>
        </p:spPr>
      </p:pic>
    </p:spTree>
    <p:extLst>
      <p:ext uri="{BB962C8B-B14F-4D97-AF65-F5344CB8AC3E}">
        <p14:creationId xmlns:p14="http://schemas.microsoft.com/office/powerpoint/2010/main" val="4103081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9049130" y="281391"/>
            <a:ext cx="2964426" cy="369332"/>
          </a:xfrm>
          <a:prstGeom prst="rect">
            <a:avLst/>
          </a:prstGeom>
          <a:noFill/>
        </p:spPr>
        <p:txBody>
          <a:bodyPr wrap="square" rtlCol="0">
            <a:spAutoFit/>
          </a:bodyPr>
          <a:lstStyle/>
          <a:p>
            <a:r>
              <a:rPr lang="tr-TR" dirty="0"/>
              <a:t>14.10.2022</a:t>
            </a:r>
          </a:p>
        </p:txBody>
      </p:sp>
      <p:pic>
        <p:nvPicPr>
          <p:cNvPr id="9" name="Resim 8">
            <a:extLst>
              <a:ext uri="{FF2B5EF4-FFF2-40B4-BE49-F238E27FC236}">
                <a16:creationId xmlns:a16="http://schemas.microsoft.com/office/drawing/2014/main" id="{E757CC05-58AE-C94A-F722-74F34517840A}"/>
              </a:ext>
            </a:extLst>
          </p:cNvPr>
          <p:cNvPicPr>
            <a:picLocks noChangeAspect="1"/>
          </p:cNvPicPr>
          <p:nvPr/>
        </p:nvPicPr>
        <p:blipFill>
          <a:blip r:embed="rId2"/>
          <a:stretch>
            <a:fillRect/>
          </a:stretch>
        </p:blipFill>
        <p:spPr>
          <a:xfrm>
            <a:off x="688649" y="1892300"/>
            <a:ext cx="3386046" cy="4639136"/>
          </a:xfrm>
          <a:prstGeom prst="rect">
            <a:avLst/>
          </a:prstGeom>
        </p:spPr>
      </p:pic>
      <p:pic>
        <p:nvPicPr>
          <p:cNvPr id="10" name="Resim 9">
            <a:extLst>
              <a:ext uri="{FF2B5EF4-FFF2-40B4-BE49-F238E27FC236}">
                <a16:creationId xmlns:a16="http://schemas.microsoft.com/office/drawing/2014/main" id="{E366FB84-0211-04A2-EE3E-229A2C809A25}"/>
              </a:ext>
            </a:extLst>
          </p:cNvPr>
          <p:cNvPicPr>
            <a:picLocks noChangeAspect="1"/>
          </p:cNvPicPr>
          <p:nvPr/>
        </p:nvPicPr>
        <p:blipFill>
          <a:blip r:embed="rId3"/>
          <a:stretch>
            <a:fillRect/>
          </a:stretch>
        </p:blipFill>
        <p:spPr>
          <a:xfrm>
            <a:off x="4074696" y="1892300"/>
            <a:ext cx="3367126" cy="4639136"/>
          </a:xfrm>
          <a:prstGeom prst="rect">
            <a:avLst/>
          </a:prstGeom>
        </p:spPr>
      </p:pic>
      <p:pic>
        <p:nvPicPr>
          <p:cNvPr id="11" name="Resim 10">
            <a:extLst>
              <a:ext uri="{FF2B5EF4-FFF2-40B4-BE49-F238E27FC236}">
                <a16:creationId xmlns:a16="http://schemas.microsoft.com/office/drawing/2014/main" id="{88BFC17A-4127-D1BD-F0C2-6D1A6AA1A1DE}"/>
              </a:ext>
            </a:extLst>
          </p:cNvPr>
          <p:cNvPicPr>
            <a:picLocks noChangeAspect="1"/>
          </p:cNvPicPr>
          <p:nvPr/>
        </p:nvPicPr>
        <p:blipFill rotWithShape="1">
          <a:blip r:embed="rId4"/>
          <a:srcRect b="29728"/>
          <a:stretch/>
        </p:blipFill>
        <p:spPr>
          <a:xfrm>
            <a:off x="7441822" y="2384577"/>
            <a:ext cx="3990975" cy="3199459"/>
          </a:xfrm>
          <a:prstGeom prst="rect">
            <a:avLst/>
          </a:prstGeom>
        </p:spPr>
      </p:pic>
      <p:sp>
        <p:nvSpPr>
          <p:cNvPr id="13" name="Unvan 1"/>
          <p:cNvSpPr>
            <a:spLocks noGrp="1"/>
          </p:cNvSpPr>
          <p:nvPr>
            <p:ph type="title"/>
          </p:nvPr>
        </p:nvSpPr>
        <p:spPr>
          <a:xfrm>
            <a:off x="838200" y="1143000"/>
            <a:ext cx="10515600" cy="749300"/>
          </a:xfrm>
        </p:spPr>
        <p:txBody>
          <a:bodyPr>
            <a:normAutofit/>
          </a:bodyPr>
          <a:lstStyle/>
          <a:p>
            <a:r>
              <a:rPr lang="tr-TR">
                <a:solidFill>
                  <a:schemeClr val="tx1"/>
                </a:solidFill>
              </a:rPr>
              <a:t>Enstitüler Danışma Kurulu Toplantı Tutanağı</a:t>
            </a:r>
            <a:endParaRPr lang="tr-TR" dirty="0"/>
          </a:p>
        </p:txBody>
      </p:sp>
    </p:spTree>
    <p:extLst>
      <p:ext uri="{BB962C8B-B14F-4D97-AF65-F5344CB8AC3E}">
        <p14:creationId xmlns:p14="http://schemas.microsoft.com/office/powerpoint/2010/main" val="239915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a:spLocks noGrp="1"/>
          </p:cNvSpPr>
          <p:nvPr>
            <p:ph type="title"/>
          </p:nvPr>
        </p:nvSpPr>
        <p:spPr>
          <a:xfrm>
            <a:off x="838200" y="1143000"/>
            <a:ext cx="10515600" cy="749300"/>
          </a:xfrm>
        </p:spPr>
        <p:txBody>
          <a:bodyPr>
            <a:normAutofit/>
          </a:bodyPr>
          <a:lstStyle/>
          <a:p>
            <a:r>
              <a:rPr lang="tr-TR">
                <a:solidFill>
                  <a:schemeClr val="tx1"/>
                </a:solidFill>
              </a:rPr>
              <a:t>Birim Danışma Kurulu Toplantı Tutanağı</a:t>
            </a:r>
            <a:endParaRPr lang="tr-TR" dirty="0"/>
          </a:p>
        </p:txBody>
      </p:sp>
      <p:pic>
        <p:nvPicPr>
          <p:cNvPr id="8" name="Resim 7">
            <a:extLst>
              <a:ext uri="{FF2B5EF4-FFF2-40B4-BE49-F238E27FC236}">
                <a16:creationId xmlns:a16="http://schemas.microsoft.com/office/drawing/2014/main" id="{B7B81E63-B757-4006-734C-944FC65876AA}"/>
              </a:ext>
            </a:extLst>
          </p:cNvPr>
          <p:cNvPicPr>
            <a:picLocks noChangeAspect="1"/>
          </p:cNvPicPr>
          <p:nvPr/>
        </p:nvPicPr>
        <p:blipFill rotWithShape="1">
          <a:blip r:embed="rId2"/>
          <a:srcRect b="4717"/>
          <a:stretch/>
        </p:blipFill>
        <p:spPr>
          <a:xfrm>
            <a:off x="1177094" y="1762484"/>
            <a:ext cx="4176333" cy="4860290"/>
          </a:xfrm>
          <a:prstGeom prst="rect">
            <a:avLst/>
          </a:prstGeom>
        </p:spPr>
      </p:pic>
      <p:pic>
        <p:nvPicPr>
          <p:cNvPr id="2" name="Resim 1">
            <a:extLst>
              <a:ext uri="{FF2B5EF4-FFF2-40B4-BE49-F238E27FC236}">
                <a16:creationId xmlns:a16="http://schemas.microsoft.com/office/drawing/2014/main" id="{CC97F2DB-DB36-3B50-B86D-999EC2805E63}"/>
              </a:ext>
            </a:extLst>
          </p:cNvPr>
          <p:cNvPicPr>
            <a:picLocks noChangeAspect="1"/>
          </p:cNvPicPr>
          <p:nvPr/>
        </p:nvPicPr>
        <p:blipFill rotWithShape="1">
          <a:blip r:embed="rId3">
            <a:extLst>
              <a:ext uri="{28A0092B-C50C-407E-A947-70E740481C1C}">
                <a14:useLocalDpi xmlns:a14="http://schemas.microsoft.com/office/drawing/2010/main" val="0"/>
              </a:ext>
            </a:extLst>
          </a:blip>
          <a:srcRect l="11448" t="10348" r="11184"/>
          <a:stretch/>
        </p:blipFill>
        <p:spPr>
          <a:xfrm>
            <a:off x="5605486" y="1921646"/>
            <a:ext cx="5894712" cy="3552924"/>
          </a:xfrm>
          <a:prstGeom prst="rect">
            <a:avLst/>
          </a:prstGeom>
          <a:ln>
            <a:noFill/>
          </a:ln>
          <a:effectLst>
            <a:softEdge rad="112500"/>
          </a:effectLst>
        </p:spPr>
      </p:pic>
      <p:sp>
        <p:nvSpPr>
          <p:cNvPr id="3" name="Metin kutusu 2">
            <a:extLst>
              <a:ext uri="{FF2B5EF4-FFF2-40B4-BE49-F238E27FC236}">
                <a16:creationId xmlns:a16="http://schemas.microsoft.com/office/drawing/2014/main" id="{09FB1618-7914-6244-6FDA-FED43EE53EF6}"/>
              </a:ext>
            </a:extLst>
          </p:cNvPr>
          <p:cNvSpPr txBox="1"/>
          <p:nvPr/>
        </p:nvSpPr>
        <p:spPr>
          <a:xfrm>
            <a:off x="9333610" y="1113654"/>
            <a:ext cx="2964426" cy="369332"/>
          </a:xfrm>
          <a:prstGeom prst="rect">
            <a:avLst/>
          </a:prstGeom>
          <a:noFill/>
        </p:spPr>
        <p:txBody>
          <a:bodyPr wrap="square" rtlCol="0">
            <a:spAutoFit/>
          </a:bodyPr>
          <a:lstStyle/>
          <a:p>
            <a:r>
              <a:rPr lang="tr-TR" dirty="0"/>
              <a:t>01.11.2022</a:t>
            </a:r>
          </a:p>
        </p:txBody>
      </p:sp>
    </p:spTree>
    <p:extLst>
      <p:ext uri="{BB962C8B-B14F-4D97-AF65-F5344CB8AC3E}">
        <p14:creationId xmlns:p14="http://schemas.microsoft.com/office/powerpoint/2010/main" val="1115988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838200" y="1143000"/>
            <a:ext cx="10515600" cy="749300"/>
          </a:xfrm>
        </p:spPr>
        <p:txBody>
          <a:bodyPr>
            <a:normAutofit/>
          </a:bodyPr>
          <a:lstStyle/>
          <a:p>
            <a:r>
              <a:rPr lang="tr-TR">
                <a:solidFill>
                  <a:schemeClr val="tx1"/>
                </a:solidFill>
              </a:rPr>
              <a:t>Birim İyileştirme Çalışmaları</a:t>
            </a:r>
            <a:endParaRPr lang="tr-TR" dirty="0"/>
          </a:p>
        </p:txBody>
      </p:sp>
      <p:graphicFrame>
        <p:nvGraphicFramePr>
          <p:cNvPr id="2" name="Tablo 1">
            <a:extLst>
              <a:ext uri="{FF2B5EF4-FFF2-40B4-BE49-F238E27FC236}">
                <a16:creationId xmlns:a16="http://schemas.microsoft.com/office/drawing/2014/main" id="{E5C01AC9-4580-4B2C-F6B2-9A98FDFEEA0F}"/>
              </a:ext>
            </a:extLst>
          </p:cNvPr>
          <p:cNvGraphicFramePr>
            <a:graphicFrameLocks noGrp="1"/>
          </p:cNvGraphicFramePr>
          <p:nvPr/>
        </p:nvGraphicFramePr>
        <p:xfrm>
          <a:off x="391160" y="1997042"/>
          <a:ext cx="11201399" cy="4048158"/>
        </p:xfrm>
        <a:graphic>
          <a:graphicData uri="http://schemas.openxmlformats.org/drawingml/2006/table">
            <a:tbl>
              <a:tblPr firstRow="1" firstCol="1" bandRow="1">
                <a:tableStyleId>{21E4AEA4-8DFA-4A89-87EB-49C32662AFE0}</a:tableStyleId>
              </a:tblPr>
              <a:tblGrid>
                <a:gridCol w="450296">
                  <a:extLst>
                    <a:ext uri="{9D8B030D-6E8A-4147-A177-3AD203B41FA5}">
                      <a16:colId xmlns:a16="http://schemas.microsoft.com/office/drawing/2014/main" val="3861805270"/>
                    </a:ext>
                  </a:extLst>
                </a:gridCol>
                <a:gridCol w="2495672">
                  <a:extLst>
                    <a:ext uri="{9D8B030D-6E8A-4147-A177-3AD203B41FA5}">
                      <a16:colId xmlns:a16="http://schemas.microsoft.com/office/drawing/2014/main" val="1428788237"/>
                    </a:ext>
                  </a:extLst>
                </a:gridCol>
                <a:gridCol w="1474104">
                  <a:extLst>
                    <a:ext uri="{9D8B030D-6E8A-4147-A177-3AD203B41FA5}">
                      <a16:colId xmlns:a16="http://schemas.microsoft.com/office/drawing/2014/main" val="3114431222"/>
                    </a:ext>
                  </a:extLst>
                </a:gridCol>
                <a:gridCol w="2455347">
                  <a:extLst>
                    <a:ext uri="{9D8B030D-6E8A-4147-A177-3AD203B41FA5}">
                      <a16:colId xmlns:a16="http://schemas.microsoft.com/office/drawing/2014/main" val="3089488868"/>
                    </a:ext>
                  </a:extLst>
                </a:gridCol>
                <a:gridCol w="2652491">
                  <a:extLst>
                    <a:ext uri="{9D8B030D-6E8A-4147-A177-3AD203B41FA5}">
                      <a16:colId xmlns:a16="http://schemas.microsoft.com/office/drawing/2014/main" val="408347957"/>
                    </a:ext>
                  </a:extLst>
                </a:gridCol>
                <a:gridCol w="1673489">
                  <a:extLst>
                    <a:ext uri="{9D8B030D-6E8A-4147-A177-3AD203B41FA5}">
                      <a16:colId xmlns:a16="http://schemas.microsoft.com/office/drawing/2014/main" val="3888167043"/>
                    </a:ext>
                  </a:extLst>
                </a:gridCol>
              </a:tblGrid>
              <a:tr h="231204">
                <a:tc>
                  <a:txBody>
                    <a:bodyPr/>
                    <a:lstStyle/>
                    <a:p>
                      <a:pPr algn="ctr">
                        <a:lnSpc>
                          <a:spcPct val="107000"/>
                        </a:lnSpc>
                        <a:spcAft>
                          <a:spcPts val="800"/>
                        </a:spcAft>
                      </a:pPr>
                      <a:r>
                        <a:rPr lang="tr-TR" sz="1400">
                          <a:effectLst/>
                        </a:rPr>
                        <a:t>No</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 Birimi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 Tarihi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İyileştirme</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İyileştirme Tarihi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10580133"/>
                  </a:ext>
                </a:extLst>
              </a:tr>
              <a:tr h="956913">
                <a:tc>
                  <a:txBody>
                    <a:bodyPr/>
                    <a:lstStyle/>
                    <a:p>
                      <a:pPr algn="ctr">
                        <a:lnSpc>
                          <a:spcPct val="107000"/>
                        </a:lnSpc>
                        <a:spcAft>
                          <a:spcPts val="800"/>
                        </a:spcAft>
                      </a:pPr>
                      <a:r>
                        <a:rPr lang="tr-TR" sz="1400">
                          <a:effectLst/>
                        </a:rPr>
                        <a:t>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Yönetimi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13.07.2020</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formlarının güncellenmesi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Üniversitemiz Lisansüstü Eğitim-Öğretim Yönergesine göre formlar güncellenmiş ve web sitesine yüklenmiştir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30.07.2020</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52356289"/>
                  </a:ext>
                </a:extLst>
              </a:tr>
              <a:tr h="715010">
                <a:tc>
                  <a:txBody>
                    <a:bodyPr/>
                    <a:lstStyle/>
                    <a:p>
                      <a:pPr algn="ctr">
                        <a:lnSpc>
                          <a:spcPct val="107000"/>
                        </a:lnSpc>
                        <a:spcAft>
                          <a:spcPts val="800"/>
                        </a:spcAft>
                      </a:pPr>
                      <a:r>
                        <a:rPr lang="tr-TR" sz="1400">
                          <a:effectLst/>
                        </a:rPr>
                        <a:t>2</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Öğrenci Geri Bildirimleri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16-29.07.2020</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Sunum teknikleri konusunda müfredat zenginleştirilebilir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Akademik Eğitim Becerileri dersinin açılması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2021-2022 Eğitim Öğretim Yılında ders olarak açıldı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141567144"/>
                  </a:ext>
                </a:extLst>
              </a:tr>
              <a:tr h="715010">
                <a:tc>
                  <a:txBody>
                    <a:bodyPr/>
                    <a:lstStyle/>
                    <a:p>
                      <a:pPr algn="ctr">
                        <a:lnSpc>
                          <a:spcPct val="107000"/>
                        </a:lnSpc>
                        <a:spcAft>
                          <a:spcPts val="800"/>
                        </a:spcAft>
                      </a:pPr>
                      <a:r>
                        <a:rPr lang="tr-TR" sz="1400">
                          <a:effectLst/>
                        </a:rPr>
                        <a:t>3</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Öğrenci Geri Bildirimleri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16-29.07.2020</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933450" algn="l"/>
                        </a:tabLst>
                      </a:pPr>
                      <a:r>
                        <a:rPr lang="tr-TR" sz="1400">
                          <a:effectLst/>
                        </a:rPr>
                        <a:t>Bilişim teknolojileri konusunda müfredat zenginleştirilebilir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Bilimsel Araştırmada Yardımcı Bilişim Araçları dersinin açılması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2021-2022 Eğitim Öğretim Yılında ders olarak açıldı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77514243"/>
                  </a:ext>
                </a:extLst>
              </a:tr>
              <a:tr h="956913">
                <a:tc>
                  <a:txBody>
                    <a:bodyPr/>
                    <a:lstStyle/>
                    <a:p>
                      <a:pPr algn="ctr">
                        <a:lnSpc>
                          <a:spcPct val="107000"/>
                        </a:lnSpc>
                        <a:spcAft>
                          <a:spcPts val="800"/>
                        </a:spcAft>
                      </a:pPr>
                      <a:r>
                        <a:rPr lang="tr-TR" sz="1400">
                          <a:effectLst/>
                        </a:rPr>
                        <a:t>4</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Öğretim Üyesi Geri Bildirimi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2020</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dergisinde alanların temsiliyetinin zenginleştirilmesi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Dergi editör kurulu oluşturuldu, çeşitli alanlardan öğretim üyeleri editoryal sürece dahil edildi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293869419"/>
                  </a:ext>
                </a:extLst>
              </a:tr>
              <a:tr h="473108">
                <a:tc>
                  <a:txBody>
                    <a:bodyPr/>
                    <a:lstStyle/>
                    <a:p>
                      <a:pPr algn="ctr">
                        <a:lnSpc>
                          <a:spcPct val="107000"/>
                        </a:lnSpc>
                        <a:spcAft>
                          <a:spcPts val="800"/>
                        </a:spcAft>
                      </a:pPr>
                      <a:r>
                        <a:rPr lang="tr-TR" sz="1400">
                          <a:effectLst/>
                        </a:rPr>
                        <a:t>5</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Yönetimi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Uluslararasılaşma politikalarının belirlenmesi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Uluslararasılaşma politika belgesi hazırlandı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dirty="0">
                          <a:effectLst/>
                        </a:rPr>
                        <a:t>2022</a:t>
                      </a:r>
                      <a:endParaRPr lang="tr-T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945450333"/>
                  </a:ext>
                </a:extLst>
              </a:tr>
            </a:tbl>
          </a:graphicData>
        </a:graphic>
      </p:graphicFrame>
      <p:sp>
        <p:nvSpPr>
          <p:cNvPr id="3" name="Metin kutusu 2">
            <a:extLst>
              <a:ext uri="{FF2B5EF4-FFF2-40B4-BE49-F238E27FC236}">
                <a16:creationId xmlns:a16="http://schemas.microsoft.com/office/drawing/2014/main" id="{0A60DAD7-433A-FC74-7D5E-5E316054896E}"/>
              </a:ext>
            </a:extLst>
          </p:cNvPr>
          <p:cNvSpPr txBox="1"/>
          <p:nvPr/>
        </p:nvSpPr>
        <p:spPr>
          <a:xfrm>
            <a:off x="1838960" y="6179186"/>
            <a:ext cx="9337040" cy="523220"/>
          </a:xfrm>
          <a:prstGeom prst="rect">
            <a:avLst/>
          </a:prstGeom>
          <a:noFill/>
        </p:spPr>
        <p:txBody>
          <a:bodyPr wrap="square">
            <a:spAutoFit/>
          </a:bodyPr>
          <a:lstStyle/>
          <a:p>
            <a:r>
              <a:rPr lang="tr-TR" sz="1400" dirty="0">
                <a:hlinkClick r:id="rId2"/>
              </a:rPr>
              <a:t>https://saglikbilimleri.sdu.edu.tr/tr/enstitu-kalite-guvence-sistemi/birim-iyilestirme-calismalari-15183s.html</a:t>
            </a:r>
            <a:endParaRPr lang="tr-TR" sz="1400" dirty="0"/>
          </a:p>
          <a:p>
            <a:endParaRPr lang="tr-TR" sz="1400" dirty="0"/>
          </a:p>
        </p:txBody>
      </p:sp>
    </p:spTree>
    <p:extLst>
      <p:ext uri="{BB962C8B-B14F-4D97-AF65-F5344CB8AC3E}">
        <p14:creationId xmlns:p14="http://schemas.microsoft.com/office/powerpoint/2010/main" val="1995023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838200" y="1143000"/>
            <a:ext cx="10515600" cy="749300"/>
          </a:xfrm>
        </p:spPr>
        <p:txBody>
          <a:bodyPr>
            <a:normAutofit/>
          </a:bodyPr>
          <a:lstStyle/>
          <a:p>
            <a:r>
              <a:rPr lang="tr-TR" dirty="0">
                <a:solidFill>
                  <a:schemeClr val="tx1"/>
                </a:solidFill>
              </a:rPr>
              <a:t>Birim İyileştirme Çalışmaları</a:t>
            </a:r>
            <a:endParaRPr lang="tr-TR" dirty="0"/>
          </a:p>
        </p:txBody>
      </p:sp>
      <p:graphicFrame>
        <p:nvGraphicFramePr>
          <p:cNvPr id="4" name="Tablo 3">
            <a:extLst>
              <a:ext uri="{FF2B5EF4-FFF2-40B4-BE49-F238E27FC236}">
                <a16:creationId xmlns:a16="http://schemas.microsoft.com/office/drawing/2014/main" id="{C6F26C49-76A9-0D7B-E9C3-495D29DEE5D4}"/>
              </a:ext>
            </a:extLst>
          </p:cNvPr>
          <p:cNvGraphicFramePr>
            <a:graphicFrameLocks noGrp="1"/>
          </p:cNvGraphicFramePr>
          <p:nvPr/>
        </p:nvGraphicFramePr>
        <p:xfrm>
          <a:off x="309880" y="1892300"/>
          <a:ext cx="11572240" cy="4286886"/>
        </p:xfrm>
        <a:graphic>
          <a:graphicData uri="http://schemas.openxmlformats.org/drawingml/2006/table">
            <a:tbl>
              <a:tblPr firstRow="1" firstCol="1" bandRow="1">
                <a:tableStyleId>{21E4AEA4-8DFA-4A89-87EB-49C32662AFE0}</a:tableStyleId>
              </a:tblPr>
              <a:tblGrid>
                <a:gridCol w="465204">
                  <a:extLst>
                    <a:ext uri="{9D8B030D-6E8A-4147-A177-3AD203B41FA5}">
                      <a16:colId xmlns:a16="http://schemas.microsoft.com/office/drawing/2014/main" val="2908082142"/>
                    </a:ext>
                  </a:extLst>
                </a:gridCol>
                <a:gridCol w="2578295">
                  <a:extLst>
                    <a:ext uri="{9D8B030D-6E8A-4147-A177-3AD203B41FA5}">
                      <a16:colId xmlns:a16="http://schemas.microsoft.com/office/drawing/2014/main" val="3396516690"/>
                    </a:ext>
                  </a:extLst>
                </a:gridCol>
                <a:gridCol w="1522907">
                  <a:extLst>
                    <a:ext uri="{9D8B030D-6E8A-4147-A177-3AD203B41FA5}">
                      <a16:colId xmlns:a16="http://schemas.microsoft.com/office/drawing/2014/main" val="3783305625"/>
                    </a:ext>
                  </a:extLst>
                </a:gridCol>
                <a:gridCol w="2536635">
                  <a:extLst>
                    <a:ext uri="{9D8B030D-6E8A-4147-A177-3AD203B41FA5}">
                      <a16:colId xmlns:a16="http://schemas.microsoft.com/office/drawing/2014/main" val="2312129133"/>
                    </a:ext>
                  </a:extLst>
                </a:gridCol>
                <a:gridCol w="2740306">
                  <a:extLst>
                    <a:ext uri="{9D8B030D-6E8A-4147-A177-3AD203B41FA5}">
                      <a16:colId xmlns:a16="http://schemas.microsoft.com/office/drawing/2014/main" val="1064573895"/>
                    </a:ext>
                  </a:extLst>
                </a:gridCol>
                <a:gridCol w="1728893">
                  <a:extLst>
                    <a:ext uri="{9D8B030D-6E8A-4147-A177-3AD203B41FA5}">
                      <a16:colId xmlns:a16="http://schemas.microsoft.com/office/drawing/2014/main" val="1953655009"/>
                    </a:ext>
                  </a:extLst>
                </a:gridCol>
              </a:tblGrid>
              <a:tr h="186119">
                <a:tc>
                  <a:txBody>
                    <a:bodyPr/>
                    <a:lstStyle/>
                    <a:p>
                      <a:pPr algn="ctr">
                        <a:lnSpc>
                          <a:spcPct val="107000"/>
                        </a:lnSpc>
                        <a:spcAft>
                          <a:spcPts val="800"/>
                        </a:spcAft>
                      </a:pPr>
                      <a:r>
                        <a:rPr lang="tr-TR" sz="1400">
                          <a:effectLst/>
                        </a:rPr>
                        <a:t>No</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 Birimi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 Tarihi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Öneri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İyileştirme</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tr-TR" sz="1400">
                          <a:effectLst/>
                        </a:rPr>
                        <a:t>İyileştirme Tarihi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0712104"/>
                  </a:ext>
                </a:extLst>
              </a:tr>
              <a:tr h="381826">
                <a:tc>
                  <a:txBody>
                    <a:bodyPr/>
                    <a:lstStyle/>
                    <a:p>
                      <a:pPr algn="ctr">
                        <a:lnSpc>
                          <a:spcPct val="107000"/>
                        </a:lnSpc>
                        <a:spcAft>
                          <a:spcPts val="800"/>
                        </a:spcAft>
                      </a:pPr>
                      <a:r>
                        <a:rPr lang="tr-TR" sz="1400">
                          <a:effectLst/>
                        </a:rPr>
                        <a:t>6</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Yönetimi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25.08.2021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Sıkça sorulan soruların web sitesine konulması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Hazırlanan sorular ve cevaplar Enstitümüz web sitesine yüklenmiştir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01.09.2021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61966971"/>
                  </a:ext>
                </a:extLst>
              </a:tr>
              <a:tr h="381826">
                <a:tc>
                  <a:txBody>
                    <a:bodyPr/>
                    <a:lstStyle/>
                    <a:p>
                      <a:pPr algn="ctr">
                        <a:lnSpc>
                          <a:spcPct val="107000"/>
                        </a:lnSpc>
                        <a:spcAft>
                          <a:spcPts val="800"/>
                        </a:spcAft>
                      </a:pPr>
                      <a:r>
                        <a:rPr lang="tr-TR" sz="1400">
                          <a:effectLst/>
                        </a:rPr>
                        <a:t>7</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Kalite Güvence Ofisi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2021</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Kurullarda öğrenci temsiliyetinin arttırılması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Kurullarda öğrenci temsiliyeti güçlendirildi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2022</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86719093"/>
                  </a:ext>
                </a:extLst>
              </a:tr>
              <a:tr h="1556068">
                <a:tc>
                  <a:txBody>
                    <a:bodyPr/>
                    <a:lstStyle/>
                    <a:p>
                      <a:pPr algn="ctr">
                        <a:lnSpc>
                          <a:spcPct val="107000"/>
                        </a:lnSpc>
                        <a:spcAft>
                          <a:spcPts val="800"/>
                        </a:spcAft>
                      </a:pPr>
                      <a:r>
                        <a:rPr lang="tr-TR" sz="1400">
                          <a:effectLst/>
                        </a:rPr>
                        <a:t>8</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SDÜ Öğrenci İşleri Daire Başkanlığı</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11.02.2022</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Lisansüstü ders bilgi paketlerinin güncellenmesi ve ders içeriklerinin girilmesi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Enstitümüz ana bilim dalı başkanlıklarının 2022-2023 eğitim öğretim yılından itibaren uygulanacak eğitim programlarının derslerinin oluşturulması ve buna bağlı olarak ders bilgi paketlerinin güncellenmesi Enstitü Kurulu toplantısında görüşülerek karara bağlanmıştır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13.04.2022</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708071565"/>
                  </a:ext>
                </a:extLst>
              </a:tr>
              <a:tr h="773240">
                <a:tc>
                  <a:txBody>
                    <a:bodyPr/>
                    <a:lstStyle/>
                    <a:p>
                      <a:pPr algn="ctr">
                        <a:lnSpc>
                          <a:spcPct val="107000"/>
                        </a:lnSpc>
                        <a:spcAft>
                          <a:spcPts val="800"/>
                        </a:spcAft>
                      </a:pPr>
                      <a:r>
                        <a:rPr lang="tr-TR" sz="1400">
                          <a:effectLst/>
                        </a:rPr>
                        <a:t>9</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Enstitü Müdürleri</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18.07.2022</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a:effectLst/>
                        </a:rPr>
                        <a:t>İlişik kesme işlemlerinin öğrenci bilgi sistemi üzerinden on-line olarak yapılacağı bildirilmiştir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tr-TR" sz="1400">
                          <a:effectLst/>
                        </a:rPr>
                        <a:t>İlişik kesme işlemi online olarak yapılmaktadır. Enstitü web sayfasından gerekli duyuru yapılmıştır</a:t>
                      </a:r>
                      <a:endParaRPr lang="tr-TR"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400" dirty="0">
                          <a:effectLst/>
                        </a:rPr>
                        <a:t>27.07.2022</a:t>
                      </a:r>
                      <a:endParaRPr lang="tr-TR"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39568614"/>
                  </a:ext>
                </a:extLst>
              </a:tr>
            </a:tbl>
          </a:graphicData>
        </a:graphic>
      </p:graphicFrame>
      <p:sp>
        <p:nvSpPr>
          <p:cNvPr id="7" name="Metin kutusu 6">
            <a:extLst>
              <a:ext uri="{FF2B5EF4-FFF2-40B4-BE49-F238E27FC236}">
                <a16:creationId xmlns:a16="http://schemas.microsoft.com/office/drawing/2014/main" id="{56D9C189-CCEB-EEF2-734C-35F379E1FD9F}"/>
              </a:ext>
            </a:extLst>
          </p:cNvPr>
          <p:cNvSpPr txBox="1"/>
          <p:nvPr/>
        </p:nvSpPr>
        <p:spPr>
          <a:xfrm>
            <a:off x="1838960" y="6179186"/>
            <a:ext cx="9337040" cy="523220"/>
          </a:xfrm>
          <a:prstGeom prst="rect">
            <a:avLst/>
          </a:prstGeom>
          <a:noFill/>
        </p:spPr>
        <p:txBody>
          <a:bodyPr wrap="square">
            <a:spAutoFit/>
          </a:bodyPr>
          <a:lstStyle/>
          <a:p>
            <a:r>
              <a:rPr lang="tr-TR" sz="1400" dirty="0">
                <a:hlinkClick r:id="rId2"/>
              </a:rPr>
              <a:t>https://saglikbilimleri.sdu.edu.tr/tr/enstitu-kalite-guvence-sistemi/birim-iyilestirme-calismalari-15183s.html</a:t>
            </a:r>
            <a:endParaRPr lang="tr-TR" sz="1400" dirty="0"/>
          </a:p>
          <a:p>
            <a:endParaRPr lang="tr-TR" sz="1400" dirty="0"/>
          </a:p>
        </p:txBody>
      </p:sp>
    </p:spTree>
    <p:extLst>
      <p:ext uri="{BB962C8B-B14F-4D97-AF65-F5344CB8AC3E}">
        <p14:creationId xmlns:p14="http://schemas.microsoft.com/office/powerpoint/2010/main" val="2286052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88147F75-5644-E117-9683-1085DCB7ADD0}"/>
              </a:ext>
            </a:extLst>
          </p:cNvPr>
          <p:cNvSpPr txBox="1"/>
          <p:nvPr/>
        </p:nvSpPr>
        <p:spPr>
          <a:xfrm>
            <a:off x="375081" y="1397675"/>
            <a:ext cx="2449399" cy="4247317"/>
          </a:xfrm>
          <a:prstGeom prst="rect">
            <a:avLst/>
          </a:prstGeom>
          <a:noFill/>
        </p:spPr>
        <p:txBody>
          <a:bodyPr wrap="square">
            <a:spAutoFit/>
          </a:bodyPr>
          <a:lstStyle/>
          <a:p>
            <a:pPr algn="ctr"/>
            <a:r>
              <a:rPr lang="tr-TR" b="1" dirty="0"/>
              <a:t>Misyon</a:t>
            </a:r>
          </a:p>
          <a:p>
            <a:pPr algn="just"/>
            <a:endParaRPr lang="tr-TR" dirty="0"/>
          </a:p>
          <a:p>
            <a:pPr algn="just"/>
            <a:r>
              <a:rPr lang="tr-TR" dirty="0"/>
              <a:t>Sağlık Bilimleri alanında ulusal ve uluslararası düzeyde lisansüstü eğitim öğretim sunan, bilimsel araştırma yayın ve danışmanlık faaliyetlerini geliştiren, toplumun gereksinimlerine yönelik yenilikçi ve evrensel bilime katkı sağlayabilen bilim insanlarını yetiştirmektir. </a:t>
            </a:r>
          </a:p>
        </p:txBody>
      </p:sp>
      <p:sp>
        <p:nvSpPr>
          <p:cNvPr id="5" name="Metin kutusu 4">
            <a:extLst>
              <a:ext uri="{FF2B5EF4-FFF2-40B4-BE49-F238E27FC236}">
                <a16:creationId xmlns:a16="http://schemas.microsoft.com/office/drawing/2014/main" id="{ADF7FD9F-411F-2CC0-14E3-323C8F56A661}"/>
              </a:ext>
            </a:extLst>
          </p:cNvPr>
          <p:cNvSpPr txBox="1"/>
          <p:nvPr/>
        </p:nvSpPr>
        <p:spPr>
          <a:xfrm>
            <a:off x="3358324" y="1397675"/>
            <a:ext cx="2449399" cy="2308324"/>
          </a:xfrm>
          <a:prstGeom prst="rect">
            <a:avLst/>
          </a:prstGeom>
          <a:noFill/>
        </p:spPr>
        <p:txBody>
          <a:bodyPr wrap="square" rtlCol="0">
            <a:spAutoFit/>
          </a:bodyPr>
          <a:lstStyle/>
          <a:p>
            <a:pPr algn="ctr"/>
            <a:r>
              <a:rPr lang="tr-TR" b="1" dirty="0"/>
              <a:t>Vizyon</a:t>
            </a:r>
          </a:p>
          <a:p>
            <a:pPr algn="just"/>
            <a:endParaRPr lang="tr-TR" b="1" dirty="0"/>
          </a:p>
          <a:p>
            <a:pPr algn="just"/>
            <a:r>
              <a:rPr lang="tr-TR" dirty="0"/>
              <a:t>Analitik, eleştirel ve yenilikçi düşünerek evrensel ölçekte bilim üreten nitelikli bilim insanlarını yetiştiren bir enstitü olmaktır.</a:t>
            </a:r>
          </a:p>
        </p:txBody>
      </p:sp>
      <p:sp>
        <p:nvSpPr>
          <p:cNvPr id="6" name="Metin kutusu 5">
            <a:extLst>
              <a:ext uri="{FF2B5EF4-FFF2-40B4-BE49-F238E27FC236}">
                <a16:creationId xmlns:a16="http://schemas.microsoft.com/office/drawing/2014/main" id="{14478C40-3E93-953D-C36E-AE3E29A28FB1}"/>
              </a:ext>
            </a:extLst>
          </p:cNvPr>
          <p:cNvSpPr txBox="1"/>
          <p:nvPr/>
        </p:nvSpPr>
        <p:spPr>
          <a:xfrm>
            <a:off x="6384279" y="1416975"/>
            <a:ext cx="4612640" cy="4655249"/>
          </a:xfrm>
          <a:prstGeom prst="rect">
            <a:avLst/>
          </a:prstGeom>
          <a:noFill/>
        </p:spPr>
        <p:txBody>
          <a:bodyPr wrap="square" rtlCol="0">
            <a:spAutoFit/>
          </a:bodyPr>
          <a:lstStyle/>
          <a:p>
            <a:pPr marL="0" algn="l" rtl="0" eaLnBrk="1" fontAlgn="t" latinLnBrk="0" hangingPunct="1">
              <a:lnSpc>
                <a:spcPct val="107000"/>
              </a:lnSpc>
              <a:spcBef>
                <a:spcPts val="0"/>
              </a:spcBef>
              <a:spcAft>
                <a:spcPts val="800"/>
              </a:spcAft>
            </a:pPr>
            <a:r>
              <a:rPr lang="tr-TR" sz="1800" b="1" i="0" u="none" strike="noStrike" kern="1200" dirty="0">
                <a:effectLst/>
                <a:latin typeface="Calibri" panose="020F0502020204030204" pitchFamily="34" charset="0"/>
              </a:rPr>
              <a:t>Enstitünün Temel Değerleri</a:t>
            </a:r>
            <a:endParaRPr lang="tr-TR" sz="1800" b="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İnsan haklarına saygılı</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Şeffaf</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Etik değerlere bağlı</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Bilime ve analitik düşünceye inanan</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Yenilikçi ve bilimsel gelişime açık</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Aktarılabilen becerilere sahip</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Yaşam boyu öğrenen</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Ulusal ve uluslararası kalkınmayı önceleyen</a:t>
            </a:r>
            <a:endParaRPr lang="tr-TR" sz="1800" i="0" u="none" strike="noStrike" dirty="0">
              <a:effectLst/>
              <a:latin typeface="Arial" panose="020B0604020202020204" pitchFamily="34" charset="0"/>
            </a:endParaRPr>
          </a:p>
          <a:p>
            <a:pPr marL="0" algn="just" rtl="0" eaLnBrk="1" fontAlgn="t" latinLnBrk="0" hangingPunct="1">
              <a:lnSpc>
                <a:spcPct val="107000"/>
              </a:lnSpc>
              <a:spcBef>
                <a:spcPts val="0"/>
              </a:spcBef>
              <a:spcAft>
                <a:spcPts val="800"/>
              </a:spcAft>
            </a:pPr>
            <a:r>
              <a:rPr lang="tr-TR" sz="1800" i="0" u="none" strike="noStrike" kern="1200" dirty="0">
                <a:solidFill>
                  <a:srgbClr val="000000"/>
                </a:solidFill>
                <a:effectLst/>
                <a:latin typeface="Calibri" panose="020F0502020204030204" pitchFamily="34" charset="0"/>
              </a:rPr>
              <a:t>Meslekler arası eğitim/ iletişim/ araştırma/ iş birliği ilkelerini benimsemiş</a:t>
            </a:r>
            <a:endParaRPr lang="tr-TR" sz="1800" i="0" u="none" strike="noStrike" dirty="0">
              <a:effectLst/>
              <a:latin typeface="Arial" panose="020B0604020202020204" pitchFamily="34" charset="0"/>
            </a:endParaRPr>
          </a:p>
          <a:p>
            <a:endParaRPr lang="tr-TR" dirty="0"/>
          </a:p>
        </p:txBody>
      </p:sp>
    </p:spTree>
    <p:extLst>
      <p:ext uri="{BB962C8B-B14F-4D97-AF65-F5344CB8AC3E}">
        <p14:creationId xmlns:p14="http://schemas.microsoft.com/office/powerpoint/2010/main" val="3949851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59F22289-0DC3-ED3F-59D5-F3952B1FE451}"/>
              </a:ext>
            </a:extLst>
          </p:cNvPr>
          <p:cNvSpPr txBox="1"/>
          <p:nvPr/>
        </p:nvSpPr>
        <p:spPr>
          <a:xfrm>
            <a:off x="171763" y="1669812"/>
            <a:ext cx="3423920" cy="646331"/>
          </a:xfrm>
          <a:prstGeom prst="rect">
            <a:avLst/>
          </a:prstGeom>
          <a:noFill/>
        </p:spPr>
        <p:txBody>
          <a:bodyPr wrap="square" rtlCol="0">
            <a:spAutoFit/>
          </a:bodyPr>
          <a:lstStyle/>
          <a:p>
            <a:pPr marL="285750" indent="-285750">
              <a:buFont typeface="Wingdings" panose="05000000000000000000" pitchFamily="2" charset="2"/>
              <a:buChar char="§"/>
            </a:pPr>
            <a:r>
              <a:rPr lang="tr-TR" dirty="0"/>
              <a:t>Enstitü web sitesinin güncellenmesi</a:t>
            </a:r>
          </a:p>
        </p:txBody>
      </p:sp>
      <p:pic>
        <p:nvPicPr>
          <p:cNvPr id="7" name="Resim 6">
            <a:extLst>
              <a:ext uri="{FF2B5EF4-FFF2-40B4-BE49-F238E27FC236}">
                <a16:creationId xmlns:a16="http://schemas.microsoft.com/office/drawing/2014/main" id="{3B410C4A-0244-B53C-8443-7263D99C3329}"/>
              </a:ext>
            </a:extLst>
          </p:cNvPr>
          <p:cNvPicPr>
            <a:picLocks noChangeAspect="1"/>
          </p:cNvPicPr>
          <p:nvPr/>
        </p:nvPicPr>
        <p:blipFill>
          <a:blip r:embed="rId2"/>
          <a:stretch>
            <a:fillRect/>
          </a:stretch>
        </p:blipFill>
        <p:spPr>
          <a:xfrm>
            <a:off x="69538" y="2381374"/>
            <a:ext cx="6309360" cy="3528547"/>
          </a:xfrm>
          <a:prstGeom prst="rect">
            <a:avLst/>
          </a:prstGeom>
        </p:spPr>
      </p:pic>
      <p:pic>
        <p:nvPicPr>
          <p:cNvPr id="9" name="Resim 8">
            <a:extLst>
              <a:ext uri="{FF2B5EF4-FFF2-40B4-BE49-F238E27FC236}">
                <a16:creationId xmlns:a16="http://schemas.microsoft.com/office/drawing/2014/main" id="{BC0F8E9C-C293-CF79-24C5-89CD109CC4DA}"/>
              </a:ext>
            </a:extLst>
          </p:cNvPr>
          <p:cNvPicPr>
            <a:picLocks noChangeAspect="1"/>
          </p:cNvPicPr>
          <p:nvPr/>
        </p:nvPicPr>
        <p:blipFill>
          <a:blip r:embed="rId3"/>
          <a:stretch>
            <a:fillRect/>
          </a:stretch>
        </p:blipFill>
        <p:spPr>
          <a:xfrm>
            <a:off x="6555115" y="0"/>
            <a:ext cx="5335914" cy="4206240"/>
          </a:xfrm>
          <a:prstGeom prst="rect">
            <a:avLst/>
          </a:prstGeom>
        </p:spPr>
      </p:pic>
      <p:pic>
        <p:nvPicPr>
          <p:cNvPr id="11" name="Resim 10">
            <a:extLst>
              <a:ext uri="{FF2B5EF4-FFF2-40B4-BE49-F238E27FC236}">
                <a16:creationId xmlns:a16="http://schemas.microsoft.com/office/drawing/2014/main" id="{33A3FE0D-F3FD-4F52-8FA4-65D13957AF15}"/>
              </a:ext>
            </a:extLst>
          </p:cNvPr>
          <p:cNvPicPr>
            <a:picLocks noChangeAspect="1"/>
          </p:cNvPicPr>
          <p:nvPr/>
        </p:nvPicPr>
        <p:blipFill>
          <a:blip r:embed="rId4"/>
          <a:stretch>
            <a:fillRect/>
          </a:stretch>
        </p:blipFill>
        <p:spPr>
          <a:xfrm>
            <a:off x="6768473" y="3109913"/>
            <a:ext cx="5423527" cy="3528547"/>
          </a:xfrm>
          <a:prstGeom prst="rect">
            <a:avLst/>
          </a:prstGeom>
        </p:spPr>
      </p:pic>
      <p:sp>
        <p:nvSpPr>
          <p:cNvPr id="12" name="Metin kutusu 11">
            <a:extLst>
              <a:ext uri="{FF2B5EF4-FFF2-40B4-BE49-F238E27FC236}">
                <a16:creationId xmlns:a16="http://schemas.microsoft.com/office/drawing/2014/main" id="{114A3755-5B11-D7A9-0096-B3DB0BB6B562}"/>
              </a:ext>
            </a:extLst>
          </p:cNvPr>
          <p:cNvSpPr txBox="1"/>
          <p:nvPr/>
        </p:nvSpPr>
        <p:spPr>
          <a:xfrm>
            <a:off x="3925884" y="1800275"/>
            <a:ext cx="2550160" cy="369332"/>
          </a:xfrm>
          <a:prstGeom prst="rect">
            <a:avLst/>
          </a:prstGeom>
          <a:noFill/>
        </p:spPr>
        <p:txBody>
          <a:bodyPr wrap="square" rtlCol="0">
            <a:spAutoFit/>
          </a:bodyPr>
          <a:lstStyle/>
          <a:p>
            <a:pPr marL="285750" indent="-285750">
              <a:buFont typeface="Wingdings" panose="05000000000000000000" pitchFamily="2" charset="2"/>
              <a:buChar char="§"/>
            </a:pPr>
            <a:r>
              <a:rPr lang="tr-TR" dirty="0"/>
              <a:t>Sıkça sorulan sorular</a:t>
            </a:r>
          </a:p>
        </p:txBody>
      </p:sp>
      <p:sp>
        <p:nvSpPr>
          <p:cNvPr id="14" name="Metin kutusu 13">
            <a:extLst>
              <a:ext uri="{FF2B5EF4-FFF2-40B4-BE49-F238E27FC236}">
                <a16:creationId xmlns:a16="http://schemas.microsoft.com/office/drawing/2014/main" id="{9634928B-0815-07FF-50A4-51F6BA27CE69}"/>
              </a:ext>
            </a:extLst>
          </p:cNvPr>
          <p:cNvSpPr txBox="1"/>
          <p:nvPr/>
        </p:nvSpPr>
        <p:spPr>
          <a:xfrm>
            <a:off x="106680" y="6121688"/>
            <a:ext cx="6416039" cy="523220"/>
          </a:xfrm>
          <a:prstGeom prst="rect">
            <a:avLst/>
          </a:prstGeom>
          <a:noFill/>
        </p:spPr>
        <p:txBody>
          <a:bodyPr wrap="square">
            <a:spAutoFit/>
          </a:bodyPr>
          <a:lstStyle/>
          <a:p>
            <a:r>
              <a:rPr lang="tr-TR" sz="1000" dirty="0">
                <a:hlinkClick r:id="rId5"/>
              </a:rPr>
              <a:t>https://saglikbilimleri.sdu.edu.tr/tr/kolay-ulasim/sikca-sorulan-sorular-12186s.html</a:t>
            </a:r>
            <a:endParaRPr lang="tr-TR" sz="1000" dirty="0"/>
          </a:p>
          <a:p>
            <a:endParaRPr lang="tr-TR" dirty="0"/>
          </a:p>
        </p:txBody>
      </p:sp>
      <p:sp>
        <p:nvSpPr>
          <p:cNvPr id="17" name="Unvan 1">
            <a:extLst>
              <a:ext uri="{FF2B5EF4-FFF2-40B4-BE49-F238E27FC236}">
                <a16:creationId xmlns:a16="http://schemas.microsoft.com/office/drawing/2014/main" id="{313E7E3B-78A7-656D-5095-03A136963016}"/>
              </a:ext>
            </a:extLst>
          </p:cNvPr>
          <p:cNvSpPr>
            <a:spLocks noGrp="1"/>
          </p:cNvSpPr>
          <p:nvPr>
            <p:ph type="title"/>
          </p:nvPr>
        </p:nvSpPr>
        <p:spPr>
          <a:xfrm>
            <a:off x="-56836" y="0"/>
            <a:ext cx="5980116" cy="749300"/>
          </a:xfrm>
        </p:spPr>
        <p:txBody>
          <a:bodyPr>
            <a:normAutofit/>
          </a:bodyPr>
          <a:lstStyle/>
          <a:p>
            <a:r>
              <a:rPr lang="tr-TR" dirty="0">
                <a:solidFill>
                  <a:schemeClr val="tx1"/>
                </a:solidFill>
              </a:rPr>
              <a:t>Birim İyileştirme Çalışmaları</a:t>
            </a:r>
            <a:endParaRPr lang="tr-TR" dirty="0"/>
          </a:p>
        </p:txBody>
      </p:sp>
    </p:spTree>
    <p:extLst>
      <p:ext uri="{BB962C8B-B14F-4D97-AF65-F5344CB8AC3E}">
        <p14:creationId xmlns:p14="http://schemas.microsoft.com/office/powerpoint/2010/main" val="2377617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1"/>
          <p:cNvSpPr>
            <a:spLocks noGrp="1"/>
          </p:cNvSpPr>
          <p:nvPr>
            <p:ph type="title"/>
          </p:nvPr>
        </p:nvSpPr>
        <p:spPr>
          <a:xfrm>
            <a:off x="838200" y="1143000"/>
            <a:ext cx="10515600" cy="749300"/>
          </a:xfrm>
        </p:spPr>
        <p:txBody>
          <a:bodyPr/>
          <a:lstStyle/>
          <a:p>
            <a:r>
              <a:rPr lang="tr-TR">
                <a:solidFill>
                  <a:schemeClr val="tx1"/>
                </a:solidFill>
              </a:rPr>
              <a:t>İş Akış Şemaları</a:t>
            </a:r>
            <a:endParaRPr lang="tr-TR" dirty="0">
              <a:solidFill>
                <a:schemeClr val="tx1"/>
              </a:solidFill>
            </a:endParaRPr>
          </a:p>
        </p:txBody>
      </p:sp>
      <p:pic>
        <p:nvPicPr>
          <p:cNvPr id="2" name="Resim 1"/>
          <p:cNvPicPr>
            <a:picLocks noChangeAspect="1"/>
          </p:cNvPicPr>
          <p:nvPr/>
        </p:nvPicPr>
        <p:blipFill rotWithShape="1">
          <a:blip r:embed="rId2"/>
          <a:srcRect b="3631"/>
          <a:stretch/>
        </p:blipFill>
        <p:spPr>
          <a:xfrm>
            <a:off x="838200" y="2057707"/>
            <a:ext cx="3423575" cy="4390513"/>
          </a:xfrm>
          <a:prstGeom prst="rect">
            <a:avLst/>
          </a:prstGeom>
        </p:spPr>
      </p:pic>
      <p:pic>
        <p:nvPicPr>
          <p:cNvPr id="3" name="Resim 2"/>
          <p:cNvPicPr>
            <a:picLocks noChangeAspect="1"/>
          </p:cNvPicPr>
          <p:nvPr/>
        </p:nvPicPr>
        <p:blipFill>
          <a:blip r:embed="rId3"/>
          <a:stretch>
            <a:fillRect/>
          </a:stretch>
        </p:blipFill>
        <p:spPr>
          <a:xfrm>
            <a:off x="4521764" y="1243969"/>
            <a:ext cx="3778104" cy="3140674"/>
          </a:xfrm>
          <a:prstGeom prst="rect">
            <a:avLst/>
          </a:prstGeom>
        </p:spPr>
      </p:pic>
      <p:pic>
        <p:nvPicPr>
          <p:cNvPr id="6" name="Resim 5"/>
          <p:cNvPicPr>
            <a:picLocks noChangeAspect="1"/>
          </p:cNvPicPr>
          <p:nvPr/>
        </p:nvPicPr>
        <p:blipFill>
          <a:blip r:embed="rId4"/>
          <a:stretch>
            <a:fillRect/>
          </a:stretch>
        </p:blipFill>
        <p:spPr>
          <a:xfrm>
            <a:off x="8299868" y="1243969"/>
            <a:ext cx="3616296" cy="3039704"/>
          </a:xfrm>
          <a:prstGeom prst="rect">
            <a:avLst/>
          </a:prstGeom>
        </p:spPr>
      </p:pic>
      <p:pic>
        <p:nvPicPr>
          <p:cNvPr id="8" name="Resim 7"/>
          <p:cNvPicPr>
            <a:picLocks noChangeAspect="1"/>
          </p:cNvPicPr>
          <p:nvPr/>
        </p:nvPicPr>
        <p:blipFill>
          <a:blip r:embed="rId5"/>
          <a:stretch>
            <a:fillRect/>
          </a:stretch>
        </p:blipFill>
        <p:spPr>
          <a:xfrm>
            <a:off x="4521764" y="3469823"/>
            <a:ext cx="3778104" cy="2978397"/>
          </a:xfrm>
          <a:prstGeom prst="rect">
            <a:avLst/>
          </a:prstGeom>
        </p:spPr>
      </p:pic>
      <p:pic>
        <p:nvPicPr>
          <p:cNvPr id="9" name="Resim 8"/>
          <p:cNvPicPr>
            <a:picLocks noChangeAspect="1"/>
          </p:cNvPicPr>
          <p:nvPr/>
        </p:nvPicPr>
        <p:blipFill>
          <a:blip r:embed="rId6"/>
          <a:stretch>
            <a:fillRect/>
          </a:stretch>
        </p:blipFill>
        <p:spPr>
          <a:xfrm>
            <a:off x="8429862" y="3469823"/>
            <a:ext cx="3356307" cy="2989774"/>
          </a:xfrm>
          <a:prstGeom prst="rect">
            <a:avLst/>
          </a:prstGeom>
        </p:spPr>
      </p:pic>
      <p:sp>
        <p:nvSpPr>
          <p:cNvPr id="7" name="Metin kutusu 6">
            <a:extLst>
              <a:ext uri="{FF2B5EF4-FFF2-40B4-BE49-F238E27FC236}">
                <a16:creationId xmlns:a16="http://schemas.microsoft.com/office/drawing/2014/main" id="{A40CA784-CB59-FDFC-6DB7-5D3F672DE92A}"/>
              </a:ext>
            </a:extLst>
          </p:cNvPr>
          <p:cNvSpPr txBox="1"/>
          <p:nvPr/>
        </p:nvSpPr>
        <p:spPr>
          <a:xfrm>
            <a:off x="6553200" y="54263"/>
            <a:ext cx="6096000" cy="923330"/>
          </a:xfrm>
          <a:prstGeom prst="rect">
            <a:avLst/>
          </a:prstGeom>
          <a:noFill/>
        </p:spPr>
        <p:txBody>
          <a:bodyPr wrap="square">
            <a:spAutoFit/>
          </a:bodyPr>
          <a:lstStyle/>
          <a:p>
            <a:r>
              <a:rPr lang="tr-TR" dirty="0">
                <a:hlinkClick r:id="rId7"/>
              </a:rPr>
              <a:t>https://saglikbilimleri.sdu.edu.tr/tr/enstitu-kalite-guvence-sistemi/is-akis-semalari-15254s.html</a:t>
            </a:r>
            <a:endParaRPr lang="tr-TR" dirty="0"/>
          </a:p>
          <a:p>
            <a:endParaRPr lang="tr-TR" dirty="0"/>
          </a:p>
        </p:txBody>
      </p:sp>
    </p:spTree>
    <p:extLst>
      <p:ext uri="{BB962C8B-B14F-4D97-AF65-F5344CB8AC3E}">
        <p14:creationId xmlns:p14="http://schemas.microsoft.com/office/powerpoint/2010/main" val="155388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8897" y="0"/>
            <a:ext cx="10515600" cy="749300"/>
          </a:xfrm>
          <a:solidFill>
            <a:schemeClr val="bg1"/>
          </a:solidFill>
        </p:spPr>
        <p:txBody>
          <a:bodyPr/>
          <a:lstStyle/>
          <a:p>
            <a:r>
              <a:rPr lang="tr-TR" dirty="0">
                <a:solidFill>
                  <a:schemeClr val="tx1"/>
                </a:solidFill>
              </a:rPr>
              <a:t>Birim Anketleri</a:t>
            </a:r>
          </a:p>
        </p:txBody>
      </p:sp>
      <p:pic>
        <p:nvPicPr>
          <p:cNvPr id="9" name="Resim 8"/>
          <p:cNvPicPr>
            <a:picLocks noChangeAspect="1"/>
          </p:cNvPicPr>
          <p:nvPr/>
        </p:nvPicPr>
        <p:blipFill>
          <a:blip r:embed="rId2"/>
          <a:stretch>
            <a:fillRect/>
          </a:stretch>
        </p:blipFill>
        <p:spPr>
          <a:xfrm>
            <a:off x="0" y="553780"/>
            <a:ext cx="5151940" cy="3122674"/>
          </a:xfrm>
          <a:prstGeom prst="rect">
            <a:avLst/>
          </a:prstGeom>
          <a:ln>
            <a:noFill/>
          </a:ln>
          <a:effectLst>
            <a:softEdge rad="112500"/>
          </a:effectLst>
        </p:spPr>
      </p:pic>
      <p:pic>
        <p:nvPicPr>
          <p:cNvPr id="10" name="Resim 9"/>
          <p:cNvPicPr>
            <a:picLocks noChangeAspect="1"/>
          </p:cNvPicPr>
          <p:nvPr/>
        </p:nvPicPr>
        <p:blipFill>
          <a:blip r:embed="rId3"/>
          <a:stretch>
            <a:fillRect/>
          </a:stretch>
        </p:blipFill>
        <p:spPr>
          <a:xfrm>
            <a:off x="7268457" y="78770"/>
            <a:ext cx="4754645" cy="4268214"/>
          </a:xfrm>
          <a:prstGeom prst="rect">
            <a:avLst/>
          </a:prstGeom>
        </p:spPr>
      </p:pic>
      <p:pic>
        <p:nvPicPr>
          <p:cNvPr id="4" name="Resim 3">
            <a:extLst>
              <a:ext uri="{FF2B5EF4-FFF2-40B4-BE49-F238E27FC236}">
                <a16:creationId xmlns:a16="http://schemas.microsoft.com/office/drawing/2014/main" id="{0087940D-AE01-C182-B841-887171CB3DA5}"/>
              </a:ext>
            </a:extLst>
          </p:cNvPr>
          <p:cNvPicPr>
            <a:picLocks noChangeAspect="1"/>
          </p:cNvPicPr>
          <p:nvPr/>
        </p:nvPicPr>
        <p:blipFill>
          <a:blip r:embed="rId4"/>
          <a:stretch>
            <a:fillRect/>
          </a:stretch>
        </p:blipFill>
        <p:spPr>
          <a:xfrm>
            <a:off x="168897" y="3676454"/>
            <a:ext cx="4754644" cy="2706414"/>
          </a:xfrm>
          <a:prstGeom prst="rect">
            <a:avLst/>
          </a:prstGeom>
        </p:spPr>
      </p:pic>
      <p:sp>
        <p:nvSpPr>
          <p:cNvPr id="6" name="Metin kutusu 5">
            <a:extLst>
              <a:ext uri="{FF2B5EF4-FFF2-40B4-BE49-F238E27FC236}">
                <a16:creationId xmlns:a16="http://schemas.microsoft.com/office/drawing/2014/main" id="{65F4BD6D-1363-4F66-DA13-D580F5919A5B}"/>
              </a:ext>
            </a:extLst>
          </p:cNvPr>
          <p:cNvSpPr txBox="1"/>
          <p:nvPr/>
        </p:nvSpPr>
        <p:spPr>
          <a:xfrm>
            <a:off x="5321431" y="5029661"/>
            <a:ext cx="6117996" cy="677108"/>
          </a:xfrm>
          <a:prstGeom prst="rect">
            <a:avLst/>
          </a:prstGeom>
          <a:noFill/>
        </p:spPr>
        <p:txBody>
          <a:bodyPr wrap="square">
            <a:spAutoFit/>
          </a:bodyPr>
          <a:lstStyle/>
          <a:p>
            <a:r>
              <a:rPr lang="tr-TR" sz="1000" dirty="0">
                <a:hlinkClick r:id="rId5"/>
              </a:rPr>
              <a:t>https://saglikbilimleri.sdu.edu.tr/assets/uploads/sites/97/files/sbe-program-degerlendirme-anketleri-08122022.pdf</a:t>
            </a:r>
            <a:endParaRPr lang="tr-TR" sz="1000" dirty="0"/>
          </a:p>
          <a:p>
            <a:endParaRPr lang="tr-TR" dirty="0"/>
          </a:p>
        </p:txBody>
      </p:sp>
      <p:sp>
        <p:nvSpPr>
          <p:cNvPr id="8" name="Metin kutusu 7">
            <a:extLst>
              <a:ext uri="{FF2B5EF4-FFF2-40B4-BE49-F238E27FC236}">
                <a16:creationId xmlns:a16="http://schemas.microsoft.com/office/drawing/2014/main" id="{5E731452-2FA6-EE39-B70F-833759523F2D}"/>
              </a:ext>
            </a:extLst>
          </p:cNvPr>
          <p:cNvSpPr txBox="1"/>
          <p:nvPr/>
        </p:nvSpPr>
        <p:spPr>
          <a:xfrm>
            <a:off x="5321431" y="5445265"/>
            <a:ext cx="6117996" cy="677108"/>
          </a:xfrm>
          <a:prstGeom prst="rect">
            <a:avLst/>
          </a:prstGeom>
          <a:noFill/>
        </p:spPr>
        <p:txBody>
          <a:bodyPr wrap="square">
            <a:spAutoFit/>
          </a:bodyPr>
          <a:lstStyle/>
          <a:p>
            <a:r>
              <a:rPr lang="tr-TR" sz="1000" dirty="0">
                <a:hlinkClick r:id="rId6"/>
              </a:rPr>
              <a:t>https://saglikbilimleri.sdu.edu.tr/assets/uploads/sites/97/files/sbe-lisansustu-egitim-memnuniyet-degerlendirmesi-08122022.pdf</a:t>
            </a:r>
            <a:endParaRPr lang="tr-TR" sz="1000" dirty="0"/>
          </a:p>
          <a:p>
            <a:endParaRPr lang="tr-TR" dirty="0"/>
          </a:p>
        </p:txBody>
      </p:sp>
      <p:sp>
        <p:nvSpPr>
          <p:cNvPr id="3" name="Metin kutusu 2">
            <a:extLst>
              <a:ext uri="{FF2B5EF4-FFF2-40B4-BE49-F238E27FC236}">
                <a16:creationId xmlns:a16="http://schemas.microsoft.com/office/drawing/2014/main" id="{C38F3E5E-7FA0-3CED-63A4-9C52CC4C9385}"/>
              </a:ext>
            </a:extLst>
          </p:cNvPr>
          <p:cNvSpPr txBox="1"/>
          <p:nvPr/>
        </p:nvSpPr>
        <p:spPr>
          <a:xfrm>
            <a:off x="168897" y="3037840"/>
            <a:ext cx="2147583" cy="369332"/>
          </a:xfrm>
          <a:prstGeom prst="rect">
            <a:avLst/>
          </a:prstGeom>
          <a:noFill/>
          <a:ln w="22225">
            <a:solidFill>
              <a:srgbClr val="7030A0"/>
            </a:solidFill>
          </a:ln>
        </p:spPr>
        <p:txBody>
          <a:bodyPr wrap="square" rtlCol="0">
            <a:spAutoFit/>
          </a:bodyPr>
          <a:lstStyle/>
          <a:p>
            <a:endParaRPr lang="tr-TR" dirty="0"/>
          </a:p>
        </p:txBody>
      </p:sp>
    </p:spTree>
    <p:extLst>
      <p:ext uri="{BB962C8B-B14F-4D97-AF65-F5344CB8AC3E}">
        <p14:creationId xmlns:p14="http://schemas.microsoft.com/office/powerpoint/2010/main" val="461577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bg1"/>
          </a:solidFill>
        </p:spPr>
        <p:txBody>
          <a:bodyPr/>
          <a:lstStyle/>
          <a:p>
            <a:r>
              <a:rPr lang="tr-TR" dirty="0">
                <a:solidFill>
                  <a:schemeClr val="tx1"/>
                </a:solidFill>
              </a:rPr>
              <a:t>Birim Anketleri</a:t>
            </a:r>
          </a:p>
        </p:txBody>
      </p:sp>
      <p:sp>
        <p:nvSpPr>
          <p:cNvPr id="5" name="Dikdörtgen 4"/>
          <p:cNvSpPr/>
          <p:nvPr/>
        </p:nvSpPr>
        <p:spPr>
          <a:xfrm>
            <a:off x="498987" y="2117088"/>
            <a:ext cx="4603956" cy="3854901"/>
          </a:xfrm>
          <a:prstGeom prst="rect">
            <a:avLst/>
          </a:prstGeom>
          <a:ln w="28575"/>
        </p:spPr>
        <p:style>
          <a:lnRef idx="2">
            <a:schemeClr val="accent4"/>
          </a:lnRef>
          <a:fillRef idx="1">
            <a:schemeClr val="lt1"/>
          </a:fillRef>
          <a:effectRef idx="0">
            <a:schemeClr val="accent4"/>
          </a:effectRef>
          <a:fontRef idx="minor">
            <a:schemeClr val="dk1"/>
          </a:fontRef>
        </p:style>
        <p:txBody>
          <a:bodyPr wrap="square">
            <a:spAutoFit/>
          </a:bodyPr>
          <a:lstStyle/>
          <a:p>
            <a:r>
              <a:rPr lang="tr-TR" sz="2400" dirty="0">
                <a:latin typeface="+mj-lt"/>
              </a:rPr>
              <a:t>Enstitümüz öğrencileri ile;</a:t>
            </a:r>
          </a:p>
          <a:p>
            <a:endParaRPr lang="tr-TR" sz="1050" dirty="0">
              <a:latin typeface="+mj-lt"/>
            </a:endParaRPr>
          </a:p>
          <a:p>
            <a:endParaRPr lang="tr-TR" sz="1050" u="sng" dirty="0">
              <a:latin typeface="+mj-lt"/>
            </a:endParaRPr>
          </a:p>
          <a:p>
            <a:r>
              <a:rPr lang="tr-TR" sz="2400" b="1" u="sng" dirty="0">
                <a:effectLst>
                  <a:outerShdw blurRad="38100" dist="38100" dir="2700000" algn="tl">
                    <a:srgbClr val="000000">
                      <a:alpha val="43137"/>
                    </a:srgbClr>
                  </a:outerShdw>
                </a:effectLst>
                <a:latin typeface="+mj-lt"/>
              </a:rPr>
              <a:t>Enstitümüzde yapılandırılmış "Bilimsel Hazırlık Programı" ders havuzu oluşturulması planlanmaktadır. Deneyimleriniz doğrultusunda katkı, görüş ve önerilerinizi paylaşabilirsiniz.</a:t>
            </a:r>
          </a:p>
          <a:p>
            <a:endParaRPr lang="tr-TR" sz="1050" dirty="0">
              <a:latin typeface="+mj-lt"/>
            </a:endParaRPr>
          </a:p>
          <a:p>
            <a:endParaRPr lang="tr-TR" sz="1050" dirty="0">
              <a:latin typeface="+mj-lt"/>
            </a:endParaRPr>
          </a:p>
          <a:p>
            <a:endParaRPr lang="tr-TR" sz="1050" dirty="0">
              <a:latin typeface="+mj-lt"/>
            </a:endParaRPr>
          </a:p>
          <a:p>
            <a:r>
              <a:rPr lang="tr-TR" sz="2400" dirty="0">
                <a:latin typeface="+mj-lt"/>
              </a:rPr>
              <a:t>paylaşılmıştır.</a:t>
            </a:r>
          </a:p>
        </p:txBody>
      </p:sp>
      <p:pic>
        <p:nvPicPr>
          <p:cNvPr id="6" name="Resim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2860" y="2117088"/>
            <a:ext cx="6441604" cy="3604543"/>
          </a:xfrm>
          <a:prstGeom prst="rect">
            <a:avLst/>
          </a:prstGeom>
          <a:noFill/>
          <a:ln>
            <a:noFill/>
          </a:ln>
        </p:spPr>
      </p:pic>
      <p:sp>
        <p:nvSpPr>
          <p:cNvPr id="7" name="Dikdörtgen 6"/>
          <p:cNvSpPr/>
          <p:nvPr/>
        </p:nvSpPr>
        <p:spPr>
          <a:xfrm>
            <a:off x="8141110" y="5029200"/>
            <a:ext cx="3436374" cy="36871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Tree>
    <p:extLst>
      <p:ext uri="{BB962C8B-B14F-4D97-AF65-F5344CB8AC3E}">
        <p14:creationId xmlns:p14="http://schemas.microsoft.com/office/powerpoint/2010/main" val="873758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bg1"/>
          </a:solidFill>
        </p:spPr>
        <p:txBody>
          <a:bodyPr>
            <a:normAutofit/>
          </a:bodyPr>
          <a:lstStyle/>
          <a:p>
            <a:r>
              <a:rPr lang="tr-TR" dirty="0">
                <a:solidFill>
                  <a:schemeClr val="tx1"/>
                </a:solidFill>
              </a:rPr>
              <a:t>Örnek </a:t>
            </a:r>
            <a:r>
              <a:rPr lang="tr-TR">
                <a:solidFill>
                  <a:schemeClr val="tx1"/>
                </a:solidFill>
              </a:rPr>
              <a:t>PUKÖ Döngüsü 1</a:t>
            </a:r>
            <a:endParaRPr lang="tr-TR"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876962303"/>
              </p:ext>
            </p:extLst>
          </p:nvPr>
        </p:nvGraphicFramePr>
        <p:xfrm>
          <a:off x="838200" y="19399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43491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bg1"/>
          </a:solidFill>
        </p:spPr>
        <p:txBody>
          <a:bodyPr>
            <a:normAutofit/>
          </a:bodyPr>
          <a:lstStyle/>
          <a:p>
            <a:r>
              <a:rPr lang="tr-TR" dirty="0">
                <a:solidFill>
                  <a:schemeClr val="tx1"/>
                </a:solidFill>
              </a:rPr>
              <a:t>Örnek PUKÖ Döngüsü 2</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117880758"/>
              </p:ext>
            </p:extLst>
          </p:nvPr>
        </p:nvGraphicFramePr>
        <p:xfrm>
          <a:off x="538506" y="1892300"/>
          <a:ext cx="1139582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3048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CA188235-30F6-5099-95D8-ABA598F16FC2}"/>
              </a:ext>
            </a:extLst>
          </p:cNvPr>
          <p:cNvSpPr txBox="1"/>
          <p:nvPr/>
        </p:nvSpPr>
        <p:spPr>
          <a:xfrm>
            <a:off x="305522" y="1404732"/>
            <a:ext cx="6096000" cy="707886"/>
          </a:xfrm>
          <a:prstGeom prst="rect">
            <a:avLst/>
          </a:prstGeom>
          <a:noFill/>
        </p:spPr>
        <p:txBody>
          <a:bodyPr wrap="square">
            <a:spAutoFit/>
          </a:bodyPr>
          <a:lstStyle/>
          <a:p>
            <a:pPr algn="just"/>
            <a:r>
              <a:rPr lang="tr-TR" sz="2000" dirty="0">
                <a:latin typeface="+mj-lt"/>
                <a:sym typeface="Wingdings" panose="05000000000000000000" pitchFamily="2" charset="2"/>
              </a:rPr>
              <a:t>Sağlık Bilimleri Dergisi, Dergi Kurulunun güncellenmesi, editoryal sürecin geliştirilmesi</a:t>
            </a:r>
          </a:p>
        </p:txBody>
      </p:sp>
      <p:sp>
        <p:nvSpPr>
          <p:cNvPr id="7" name="Metin kutusu 6">
            <a:extLst>
              <a:ext uri="{FF2B5EF4-FFF2-40B4-BE49-F238E27FC236}">
                <a16:creationId xmlns:a16="http://schemas.microsoft.com/office/drawing/2014/main" id="{4006B454-3913-88CE-E1FD-F44F39A47720}"/>
              </a:ext>
            </a:extLst>
          </p:cNvPr>
          <p:cNvSpPr txBox="1"/>
          <p:nvPr/>
        </p:nvSpPr>
        <p:spPr>
          <a:xfrm>
            <a:off x="7073366" y="1545997"/>
            <a:ext cx="5118634" cy="740036"/>
          </a:xfrm>
          <a:prstGeom prst="rect">
            <a:avLst/>
          </a:prstGeom>
        </p:spPr>
        <p:txBody>
          <a:bodyPr vert="horz" lIns="91440" tIns="45720" rIns="91440" bIns="45720" rtlCol="0" anchor="ctr">
            <a:noAutofit/>
          </a:bodyPr>
          <a:lstStyle/>
          <a:p>
            <a:pPr indent="-228600" algn="just">
              <a:lnSpc>
                <a:spcPct val="90000"/>
              </a:lnSpc>
              <a:spcAft>
                <a:spcPts val="600"/>
              </a:spcAft>
              <a:buFont typeface="Arial" panose="020B0604020202020204" pitchFamily="34" charset="0"/>
              <a:buChar char="•"/>
            </a:pPr>
            <a:r>
              <a:rPr lang="en-US" sz="2000" i="0" dirty="0" err="1">
                <a:effectLst/>
                <a:latin typeface="+mj-lt"/>
              </a:rPr>
              <a:t>Dergimiz</a:t>
            </a:r>
            <a:r>
              <a:rPr lang="en-US" sz="2000" i="0" dirty="0">
                <a:effectLst/>
                <a:latin typeface="+mj-lt"/>
              </a:rPr>
              <a:t> </a:t>
            </a:r>
            <a:r>
              <a:rPr lang="en-US" sz="2000" i="0" dirty="0" err="1">
                <a:effectLst/>
                <a:latin typeface="+mj-lt"/>
              </a:rPr>
              <a:t>ulusal</a:t>
            </a:r>
            <a:r>
              <a:rPr lang="en-US" sz="2000" i="0" dirty="0">
                <a:effectLst/>
                <a:latin typeface="+mj-lt"/>
              </a:rPr>
              <a:t> </a:t>
            </a:r>
            <a:r>
              <a:rPr lang="en-US" sz="2000" i="0" dirty="0" err="1">
                <a:effectLst/>
                <a:latin typeface="+mj-lt"/>
              </a:rPr>
              <a:t>hakemli</a:t>
            </a:r>
            <a:r>
              <a:rPr lang="en-US" sz="2000" i="0" dirty="0">
                <a:effectLst/>
                <a:latin typeface="+mj-lt"/>
              </a:rPr>
              <a:t> </a:t>
            </a:r>
            <a:r>
              <a:rPr lang="en-US" sz="2000" i="0" dirty="0" err="1">
                <a:effectLst/>
                <a:latin typeface="+mj-lt"/>
              </a:rPr>
              <a:t>bilimsel</a:t>
            </a:r>
            <a:r>
              <a:rPr lang="en-US" sz="2000" i="0" dirty="0">
                <a:effectLst/>
                <a:latin typeface="+mj-lt"/>
              </a:rPr>
              <a:t> </a:t>
            </a:r>
            <a:r>
              <a:rPr lang="en-US" sz="2000" i="0" dirty="0" err="1">
                <a:effectLst/>
                <a:latin typeface="+mj-lt"/>
              </a:rPr>
              <a:t>dergi</a:t>
            </a:r>
            <a:r>
              <a:rPr lang="en-US" sz="2000" i="0" dirty="0">
                <a:effectLst/>
                <a:latin typeface="+mj-lt"/>
              </a:rPr>
              <a:t> </a:t>
            </a:r>
            <a:r>
              <a:rPr lang="en-US" sz="2000" i="0" dirty="0" err="1">
                <a:effectLst/>
                <a:latin typeface="+mj-lt"/>
              </a:rPr>
              <a:t>statüsündedir</a:t>
            </a:r>
            <a:r>
              <a:rPr lang="en-US" sz="2000" i="0" dirty="0">
                <a:effectLst/>
                <a:latin typeface="+mj-lt"/>
              </a:rPr>
              <a:t>. </a:t>
            </a:r>
            <a:r>
              <a:rPr lang="en-US" sz="2000" b="1" i="0" u="sng" dirty="0">
                <a:effectLst/>
                <a:latin typeface="+mj-lt"/>
              </a:rPr>
              <a:t>TUBİTAK / ULAKBİM TR </a:t>
            </a:r>
            <a:r>
              <a:rPr lang="en-US" sz="2000" b="1" i="0" u="sng" dirty="0" err="1">
                <a:effectLst/>
                <a:latin typeface="+mj-lt"/>
              </a:rPr>
              <a:t>Dizin</a:t>
            </a:r>
            <a:r>
              <a:rPr lang="en-US" sz="2000" i="0" dirty="0" err="1">
                <a:effectLst/>
                <a:latin typeface="+mj-lt"/>
              </a:rPr>
              <a:t>'de</a:t>
            </a:r>
            <a:r>
              <a:rPr lang="en-US" sz="2000" i="0" dirty="0">
                <a:effectLst/>
                <a:latin typeface="+mj-lt"/>
              </a:rPr>
              <a:t> </a:t>
            </a:r>
            <a:r>
              <a:rPr lang="en-US" sz="2000" i="0" dirty="0" err="1">
                <a:effectLst/>
                <a:latin typeface="+mj-lt"/>
              </a:rPr>
              <a:t>taranmaktadır</a:t>
            </a:r>
            <a:r>
              <a:rPr lang="en-US" sz="2000" i="0" dirty="0">
                <a:effectLst/>
                <a:latin typeface="+mj-lt"/>
              </a:rPr>
              <a:t>. </a:t>
            </a:r>
          </a:p>
          <a:p>
            <a:pPr indent="-228600" algn="just">
              <a:lnSpc>
                <a:spcPct val="90000"/>
              </a:lnSpc>
              <a:spcAft>
                <a:spcPts val="600"/>
              </a:spcAft>
              <a:buFont typeface="Arial" panose="020B0604020202020204" pitchFamily="34" charset="0"/>
              <a:buChar char="•"/>
            </a:pPr>
            <a:r>
              <a:rPr lang="en-US" sz="2000" i="0" dirty="0" err="1">
                <a:effectLst/>
                <a:latin typeface="+mj-lt"/>
              </a:rPr>
              <a:t>Yılda</a:t>
            </a:r>
            <a:r>
              <a:rPr lang="en-US" sz="2000" i="0" dirty="0">
                <a:effectLst/>
                <a:latin typeface="+mj-lt"/>
              </a:rPr>
              <a:t> </a:t>
            </a:r>
            <a:r>
              <a:rPr lang="en-US" sz="2000" b="1" i="0" dirty="0">
                <a:effectLst/>
                <a:latin typeface="+mj-lt"/>
              </a:rPr>
              <a:t>3 </a:t>
            </a:r>
            <a:r>
              <a:rPr lang="en-US" sz="2000" b="1" i="0" dirty="0" err="1">
                <a:effectLst/>
                <a:latin typeface="+mj-lt"/>
              </a:rPr>
              <a:t>sayı</a:t>
            </a:r>
            <a:r>
              <a:rPr lang="en-US" sz="2000" b="1" i="0" dirty="0">
                <a:effectLst/>
                <a:latin typeface="+mj-lt"/>
              </a:rPr>
              <a:t> </a:t>
            </a:r>
            <a:r>
              <a:rPr lang="en-US" sz="2000" i="0" dirty="0" err="1">
                <a:effectLst/>
                <a:latin typeface="+mj-lt"/>
              </a:rPr>
              <a:t>olarak</a:t>
            </a:r>
            <a:r>
              <a:rPr lang="en-US" sz="2000" i="0" dirty="0">
                <a:effectLst/>
                <a:latin typeface="+mj-lt"/>
              </a:rPr>
              <a:t> </a:t>
            </a:r>
            <a:r>
              <a:rPr lang="en-US" sz="2000" i="0" dirty="0" err="1">
                <a:effectLst/>
                <a:latin typeface="+mj-lt"/>
              </a:rPr>
              <a:t>yayımlanmaktadır</a:t>
            </a:r>
            <a:r>
              <a:rPr lang="en-US" sz="2000" i="0" dirty="0">
                <a:effectLst/>
                <a:latin typeface="+mj-lt"/>
              </a:rPr>
              <a:t>.</a:t>
            </a:r>
            <a:endParaRPr lang="en-US" sz="2000" dirty="0">
              <a:latin typeface="+mj-lt"/>
            </a:endParaRPr>
          </a:p>
        </p:txBody>
      </p:sp>
      <p:pic>
        <p:nvPicPr>
          <p:cNvPr id="9" name="Picture 8" descr="metin, ekran görüntüsü içeren bir resim&#10;&#10;Açıklama otomatik olarak oluşturuldu">
            <a:extLst>
              <a:ext uri="{FF2B5EF4-FFF2-40B4-BE49-F238E27FC236}">
                <a16:creationId xmlns:a16="http://schemas.microsoft.com/office/drawing/2014/main" id="{17BFFD3E-1B71-D2DF-BEEC-8AB1368969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4680" y="2768050"/>
            <a:ext cx="242620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apak Resmi ">
            <a:extLst>
              <a:ext uri="{FF2B5EF4-FFF2-40B4-BE49-F238E27FC236}">
                <a16:creationId xmlns:a16="http://schemas.microsoft.com/office/drawing/2014/main" id="{E48F4023-8163-D77E-1BAE-3D2653A247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1404" y="2768050"/>
            <a:ext cx="2426208" cy="363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853D153C-3BA6-E96B-2964-798E5A239EF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01522" y="2768050"/>
            <a:ext cx="2426208" cy="363931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4" descr="metin, ekran görüntüsü içeren bir resim&#10;&#10;Açıklama otomatik olarak oluşturuldu">
            <a:extLst>
              <a:ext uri="{FF2B5EF4-FFF2-40B4-BE49-F238E27FC236}">
                <a16:creationId xmlns:a16="http://schemas.microsoft.com/office/drawing/2014/main" id="{CC87754D-9B03-D552-2B1A-76571C4344F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11640" y="2768050"/>
            <a:ext cx="2426208" cy="3639312"/>
          </a:xfrm>
          <a:prstGeom prst="rect">
            <a:avLst/>
          </a:prstGeom>
          <a:noFill/>
          <a:extLst>
            <a:ext uri="{909E8E84-426E-40DD-AFC4-6F175D3DCCD1}">
              <a14:hiddenFill xmlns:a14="http://schemas.microsoft.com/office/drawing/2010/main">
                <a:solidFill>
                  <a:srgbClr val="FFFFFF"/>
                </a:solidFill>
              </a14:hiddenFill>
            </a:ext>
          </a:extLst>
        </p:spPr>
      </p:pic>
      <p:sp>
        <p:nvSpPr>
          <p:cNvPr id="13" name="Unvan 1">
            <a:extLst>
              <a:ext uri="{FF2B5EF4-FFF2-40B4-BE49-F238E27FC236}">
                <a16:creationId xmlns:a16="http://schemas.microsoft.com/office/drawing/2014/main" id="{4B621045-7236-682D-00BC-B4EB0B0BBDF7}"/>
              </a:ext>
            </a:extLst>
          </p:cNvPr>
          <p:cNvSpPr>
            <a:spLocks noGrp="1"/>
          </p:cNvSpPr>
          <p:nvPr>
            <p:ph type="title"/>
          </p:nvPr>
        </p:nvSpPr>
        <p:spPr>
          <a:xfrm>
            <a:off x="9144" y="0"/>
            <a:ext cx="10515600" cy="749300"/>
          </a:xfrm>
        </p:spPr>
        <p:txBody>
          <a:bodyPr>
            <a:normAutofit/>
          </a:bodyPr>
          <a:lstStyle/>
          <a:p>
            <a:r>
              <a:rPr lang="tr-TR" dirty="0">
                <a:solidFill>
                  <a:schemeClr val="tx1"/>
                </a:solidFill>
              </a:rPr>
              <a:t>Birim İyileştirme Çalışmaları</a:t>
            </a:r>
            <a:endParaRPr lang="tr-TR" dirty="0"/>
          </a:p>
        </p:txBody>
      </p:sp>
    </p:spTree>
    <p:extLst>
      <p:ext uri="{BB962C8B-B14F-4D97-AF65-F5344CB8AC3E}">
        <p14:creationId xmlns:p14="http://schemas.microsoft.com/office/powerpoint/2010/main" val="4031031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solidFill>
            <a:schemeClr val="bg1"/>
          </a:solidFill>
        </p:spPr>
        <p:txBody>
          <a:bodyPr>
            <a:normAutofit/>
          </a:bodyPr>
          <a:lstStyle/>
          <a:p>
            <a:r>
              <a:rPr lang="tr-TR" dirty="0">
                <a:solidFill>
                  <a:schemeClr val="tx1"/>
                </a:solidFill>
              </a:rPr>
              <a:t>Örnek </a:t>
            </a:r>
            <a:r>
              <a:rPr lang="tr-TR">
                <a:solidFill>
                  <a:schemeClr val="tx1"/>
                </a:solidFill>
              </a:rPr>
              <a:t>PUKÖ Döngüsü 3</a:t>
            </a:r>
            <a:endParaRPr lang="tr-TR" dirty="0">
              <a:solidFill>
                <a:srgbClr val="FF0000"/>
              </a:solidFill>
            </a:endParaRP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80787917"/>
              </p:ext>
            </p:extLst>
          </p:nvPr>
        </p:nvGraphicFramePr>
        <p:xfrm>
          <a:off x="688157" y="1939925"/>
          <a:ext cx="10665643"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8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57480" y="980440"/>
            <a:ext cx="10515600" cy="749300"/>
          </a:xfrm>
        </p:spPr>
        <p:txBody>
          <a:bodyPr>
            <a:normAutofit/>
          </a:bodyPr>
          <a:lstStyle/>
          <a:p>
            <a:r>
              <a:rPr lang="tr-TR" dirty="0">
                <a:solidFill>
                  <a:schemeClr val="tx1"/>
                </a:solidFill>
              </a:rPr>
              <a:t>Birim İyileştirme Çalışmaları</a:t>
            </a:r>
            <a:endParaRPr lang="tr-TR" dirty="0"/>
          </a:p>
        </p:txBody>
      </p:sp>
      <p:sp>
        <p:nvSpPr>
          <p:cNvPr id="6" name="Dikdörtgen 5"/>
          <p:cNvSpPr/>
          <p:nvPr/>
        </p:nvSpPr>
        <p:spPr>
          <a:xfrm>
            <a:off x="260381" y="1729740"/>
            <a:ext cx="11433779" cy="769441"/>
          </a:xfrm>
          <a:prstGeom prst="rect">
            <a:avLst/>
          </a:prstGeom>
          <a:ln w="28575">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tr-TR" sz="2200" b="1" dirty="0">
                <a:effectLst>
                  <a:outerShdw blurRad="38100" dist="38100" dir="2700000" algn="tl">
                    <a:srgbClr val="000000">
                      <a:alpha val="43137"/>
                    </a:srgbClr>
                  </a:outerShdw>
                </a:effectLst>
                <a:latin typeface="+mj-lt"/>
              </a:rPr>
              <a:t>Eğitim alanında</a:t>
            </a:r>
            <a:r>
              <a:rPr lang="tr-TR" sz="2200" dirty="0">
                <a:latin typeface="+mj-lt"/>
              </a:rPr>
              <a:t> </a:t>
            </a:r>
            <a:r>
              <a:rPr lang="tr-TR" sz="2200" dirty="0">
                <a:latin typeface="+mj-lt"/>
                <a:sym typeface="Wingdings" panose="05000000000000000000" pitchFamily="2" charset="2"/>
              </a:rPr>
              <a:t> </a:t>
            </a:r>
            <a:r>
              <a:rPr lang="tr-TR" sz="2200" dirty="0" err="1">
                <a:latin typeface="+mj-lt"/>
                <a:sym typeface="Wingdings" panose="05000000000000000000" pitchFamily="2" charset="2"/>
              </a:rPr>
              <a:t>Proliz</a:t>
            </a:r>
            <a:r>
              <a:rPr lang="tr-TR" sz="2200" dirty="0">
                <a:latin typeface="+mj-lt"/>
                <a:sym typeface="Wingdings" panose="05000000000000000000" pitchFamily="2" charset="2"/>
              </a:rPr>
              <a:t> yazılımına geçilmesiyle D</a:t>
            </a:r>
            <a:r>
              <a:rPr lang="tr-TR" sz="2200" dirty="0">
                <a:latin typeface="+mj-lt"/>
              </a:rPr>
              <a:t>ers Bilgi Paketleri doluluk oranları ve </a:t>
            </a:r>
            <a:r>
              <a:rPr lang="tr-TR" sz="2200" dirty="0" err="1">
                <a:latin typeface="+mj-lt"/>
              </a:rPr>
              <a:t>AKTS’lerin</a:t>
            </a:r>
            <a:r>
              <a:rPr lang="tr-TR" sz="2200" dirty="0">
                <a:latin typeface="+mj-lt"/>
              </a:rPr>
              <a:t> güncellenmesi </a:t>
            </a:r>
            <a:endParaRPr lang="tr-TR" sz="2200" dirty="0">
              <a:latin typeface="+mj-lt"/>
              <a:sym typeface="Wingdings" panose="05000000000000000000" pitchFamily="2" charset="2"/>
            </a:endParaRPr>
          </a:p>
        </p:txBody>
      </p:sp>
      <p:pic>
        <p:nvPicPr>
          <p:cNvPr id="2" name="Resim 1">
            <a:extLst>
              <a:ext uri="{FF2B5EF4-FFF2-40B4-BE49-F238E27FC236}">
                <a16:creationId xmlns:a16="http://schemas.microsoft.com/office/drawing/2014/main" id="{6F66F8A0-1A19-3A2D-2575-180A3B31113A}"/>
              </a:ext>
            </a:extLst>
          </p:cNvPr>
          <p:cNvPicPr>
            <a:picLocks noChangeAspect="1"/>
          </p:cNvPicPr>
          <p:nvPr/>
        </p:nvPicPr>
        <p:blipFill rotWithShape="1">
          <a:blip r:embed="rId2"/>
          <a:srcRect r="73358"/>
          <a:stretch/>
        </p:blipFill>
        <p:spPr>
          <a:xfrm>
            <a:off x="367554" y="4201160"/>
            <a:ext cx="2915726" cy="1676400"/>
          </a:xfrm>
          <a:prstGeom prst="rect">
            <a:avLst/>
          </a:prstGeom>
        </p:spPr>
      </p:pic>
      <p:pic>
        <p:nvPicPr>
          <p:cNvPr id="3" name="Resim 2">
            <a:extLst>
              <a:ext uri="{FF2B5EF4-FFF2-40B4-BE49-F238E27FC236}">
                <a16:creationId xmlns:a16="http://schemas.microsoft.com/office/drawing/2014/main" id="{B6CDE6AE-5CA7-1A13-108D-1C906C770A1F}"/>
              </a:ext>
            </a:extLst>
          </p:cNvPr>
          <p:cNvPicPr>
            <a:picLocks noChangeAspect="1"/>
          </p:cNvPicPr>
          <p:nvPr/>
        </p:nvPicPr>
        <p:blipFill rotWithShape="1">
          <a:blip r:embed="rId2"/>
          <a:srcRect l="74077"/>
          <a:stretch/>
        </p:blipFill>
        <p:spPr>
          <a:xfrm>
            <a:off x="3164983" y="4201160"/>
            <a:ext cx="2837066" cy="1676400"/>
          </a:xfrm>
          <a:prstGeom prst="rect">
            <a:avLst/>
          </a:prstGeom>
        </p:spPr>
      </p:pic>
      <p:pic>
        <p:nvPicPr>
          <p:cNvPr id="7" name="Resim 6">
            <a:extLst>
              <a:ext uri="{FF2B5EF4-FFF2-40B4-BE49-F238E27FC236}">
                <a16:creationId xmlns:a16="http://schemas.microsoft.com/office/drawing/2014/main" id="{49FF0E36-3B1F-F757-6403-66B0E6AFC329}"/>
              </a:ext>
            </a:extLst>
          </p:cNvPr>
          <p:cNvPicPr>
            <a:picLocks noChangeAspect="1"/>
          </p:cNvPicPr>
          <p:nvPr/>
        </p:nvPicPr>
        <p:blipFill rotWithShape="1">
          <a:blip r:embed="rId3"/>
          <a:srcRect r="71116"/>
          <a:stretch/>
        </p:blipFill>
        <p:spPr>
          <a:xfrm>
            <a:off x="6189953" y="4201161"/>
            <a:ext cx="3114368" cy="1895475"/>
          </a:xfrm>
          <a:prstGeom prst="rect">
            <a:avLst/>
          </a:prstGeom>
        </p:spPr>
      </p:pic>
      <p:pic>
        <p:nvPicPr>
          <p:cNvPr id="8" name="Resim 7">
            <a:extLst>
              <a:ext uri="{FF2B5EF4-FFF2-40B4-BE49-F238E27FC236}">
                <a16:creationId xmlns:a16="http://schemas.microsoft.com/office/drawing/2014/main" id="{20CF102C-6114-5F79-5A5F-7237AC78B2A1}"/>
              </a:ext>
            </a:extLst>
          </p:cNvPr>
          <p:cNvPicPr>
            <a:picLocks noChangeAspect="1"/>
          </p:cNvPicPr>
          <p:nvPr/>
        </p:nvPicPr>
        <p:blipFill rotWithShape="1">
          <a:blip r:embed="rId3"/>
          <a:srcRect l="73919"/>
          <a:stretch/>
        </p:blipFill>
        <p:spPr>
          <a:xfrm>
            <a:off x="9193860" y="4201160"/>
            <a:ext cx="2812180" cy="1895475"/>
          </a:xfrm>
          <a:prstGeom prst="rect">
            <a:avLst/>
          </a:prstGeom>
        </p:spPr>
      </p:pic>
      <p:pic>
        <p:nvPicPr>
          <p:cNvPr id="9" name="Resim 8">
            <a:extLst>
              <a:ext uri="{FF2B5EF4-FFF2-40B4-BE49-F238E27FC236}">
                <a16:creationId xmlns:a16="http://schemas.microsoft.com/office/drawing/2014/main" id="{C004B184-0EDA-A628-6679-6CDAAC1834EF}"/>
              </a:ext>
            </a:extLst>
          </p:cNvPr>
          <p:cNvPicPr>
            <a:picLocks noChangeAspect="1"/>
          </p:cNvPicPr>
          <p:nvPr/>
        </p:nvPicPr>
        <p:blipFill rotWithShape="1">
          <a:blip r:embed="rId4"/>
          <a:srcRect r="74072"/>
          <a:stretch/>
        </p:blipFill>
        <p:spPr>
          <a:xfrm>
            <a:off x="367554" y="2499181"/>
            <a:ext cx="2817865" cy="1676400"/>
          </a:xfrm>
          <a:prstGeom prst="rect">
            <a:avLst/>
          </a:prstGeom>
        </p:spPr>
      </p:pic>
      <p:pic>
        <p:nvPicPr>
          <p:cNvPr id="10" name="Resim 9">
            <a:extLst>
              <a:ext uri="{FF2B5EF4-FFF2-40B4-BE49-F238E27FC236}">
                <a16:creationId xmlns:a16="http://schemas.microsoft.com/office/drawing/2014/main" id="{881F4823-57ED-9598-C00B-438A81C7C681}"/>
              </a:ext>
            </a:extLst>
          </p:cNvPr>
          <p:cNvPicPr>
            <a:picLocks noChangeAspect="1"/>
          </p:cNvPicPr>
          <p:nvPr/>
        </p:nvPicPr>
        <p:blipFill rotWithShape="1">
          <a:blip r:embed="rId4"/>
          <a:srcRect l="74789"/>
          <a:stretch/>
        </p:blipFill>
        <p:spPr>
          <a:xfrm>
            <a:off x="3161606" y="2499181"/>
            <a:ext cx="2739973" cy="1676400"/>
          </a:xfrm>
          <a:prstGeom prst="rect">
            <a:avLst/>
          </a:prstGeom>
        </p:spPr>
      </p:pic>
      <p:pic>
        <p:nvPicPr>
          <p:cNvPr id="11" name="Resim 10">
            <a:extLst>
              <a:ext uri="{FF2B5EF4-FFF2-40B4-BE49-F238E27FC236}">
                <a16:creationId xmlns:a16="http://schemas.microsoft.com/office/drawing/2014/main" id="{43C866D2-7C99-9237-7E7A-41ECB9D1B645}"/>
              </a:ext>
            </a:extLst>
          </p:cNvPr>
          <p:cNvPicPr>
            <a:picLocks noChangeAspect="1"/>
          </p:cNvPicPr>
          <p:nvPr/>
        </p:nvPicPr>
        <p:blipFill rotWithShape="1">
          <a:blip r:embed="rId5"/>
          <a:srcRect r="72838"/>
          <a:stretch/>
        </p:blipFill>
        <p:spPr>
          <a:xfrm>
            <a:off x="6189953" y="2479040"/>
            <a:ext cx="3147130" cy="1666875"/>
          </a:xfrm>
          <a:prstGeom prst="rect">
            <a:avLst/>
          </a:prstGeom>
        </p:spPr>
      </p:pic>
      <p:pic>
        <p:nvPicPr>
          <p:cNvPr id="12" name="Resim 11">
            <a:extLst>
              <a:ext uri="{FF2B5EF4-FFF2-40B4-BE49-F238E27FC236}">
                <a16:creationId xmlns:a16="http://schemas.microsoft.com/office/drawing/2014/main" id="{A490DC39-75FC-D30D-0FE5-DCEC4F943193}"/>
              </a:ext>
            </a:extLst>
          </p:cNvPr>
          <p:cNvPicPr>
            <a:picLocks noChangeAspect="1"/>
          </p:cNvPicPr>
          <p:nvPr/>
        </p:nvPicPr>
        <p:blipFill rotWithShape="1">
          <a:blip r:embed="rId5"/>
          <a:srcRect l="74968"/>
          <a:stretch/>
        </p:blipFill>
        <p:spPr>
          <a:xfrm>
            <a:off x="9105678" y="2479040"/>
            <a:ext cx="2900361" cy="1666875"/>
          </a:xfrm>
          <a:prstGeom prst="rect">
            <a:avLst/>
          </a:prstGeom>
        </p:spPr>
      </p:pic>
    </p:spTree>
    <p:extLst>
      <p:ext uri="{BB962C8B-B14F-4D97-AF65-F5344CB8AC3E}">
        <p14:creationId xmlns:p14="http://schemas.microsoft.com/office/powerpoint/2010/main" val="718957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467FEEE2-DBB7-8D45-EDFB-8B21126D2EC0}"/>
              </a:ext>
            </a:extLst>
          </p:cNvPr>
          <p:cNvSpPr txBox="1"/>
          <p:nvPr/>
        </p:nvSpPr>
        <p:spPr>
          <a:xfrm>
            <a:off x="355600" y="867956"/>
            <a:ext cx="6096000" cy="1538883"/>
          </a:xfrm>
          <a:prstGeom prst="rect">
            <a:avLst/>
          </a:prstGeom>
          <a:noFill/>
        </p:spPr>
        <p:txBody>
          <a:bodyPr wrap="square">
            <a:spAutoFit/>
          </a:bodyPr>
          <a:lstStyle/>
          <a:p>
            <a:pPr algn="just"/>
            <a:r>
              <a:rPr lang="tr-TR" sz="2800" b="1" dirty="0">
                <a:effectLst>
                  <a:outerShdw blurRad="38100" dist="38100" dir="2700000" algn="tl">
                    <a:srgbClr val="000000">
                      <a:alpha val="43137"/>
                    </a:srgbClr>
                  </a:outerShdw>
                </a:effectLst>
                <a:latin typeface="+mj-lt"/>
                <a:sym typeface="Wingdings" panose="05000000000000000000" pitchFamily="2" charset="2"/>
              </a:rPr>
              <a:t>Kalite Güvence Sistemi</a:t>
            </a:r>
          </a:p>
          <a:p>
            <a:pPr algn="just"/>
            <a:endParaRPr lang="tr-TR" sz="1800" b="1" dirty="0">
              <a:effectLst>
                <a:outerShdw blurRad="38100" dist="38100" dir="2700000" algn="tl">
                  <a:srgbClr val="000000">
                    <a:alpha val="43137"/>
                  </a:srgbClr>
                </a:outerShdw>
              </a:effectLst>
              <a:latin typeface="+mj-lt"/>
              <a:sym typeface="Wingdings" panose="05000000000000000000" pitchFamily="2" charset="2"/>
            </a:endParaRPr>
          </a:p>
          <a:p>
            <a:pPr algn="just"/>
            <a:r>
              <a:rPr lang="tr-TR" sz="2400" dirty="0">
                <a:latin typeface="+mj-lt"/>
                <a:sym typeface="Wingdings" panose="05000000000000000000" pitchFamily="2" charset="2"/>
              </a:rPr>
              <a:t>Enstitü formlarının güncellenmesi, kalite politika belgelerinin ve ilkelerinin oluşturulması</a:t>
            </a:r>
            <a:endParaRPr lang="tr-TR" sz="2400" dirty="0">
              <a:latin typeface="+mj-lt"/>
            </a:endParaRPr>
          </a:p>
        </p:txBody>
      </p:sp>
      <p:pic>
        <p:nvPicPr>
          <p:cNvPr id="6" name="Resim 5">
            <a:extLst>
              <a:ext uri="{FF2B5EF4-FFF2-40B4-BE49-F238E27FC236}">
                <a16:creationId xmlns:a16="http://schemas.microsoft.com/office/drawing/2014/main" id="{5895E9AA-8870-7C85-57F8-DB7E784E1ABC}"/>
              </a:ext>
            </a:extLst>
          </p:cNvPr>
          <p:cNvPicPr>
            <a:picLocks noChangeAspect="1"/>
          </p:cNvPicPr>
          <p:nvPr/>
        </p:nvPicPr>
        <p:blipFill>
          <a:blip r:embed="rId2"/>
          <a:stretch>
            <a:fillRect/>
          </a:stretch>
        </p:blipFill>
        <p:spPr>
          <a:xfrm>
            <a:off x="6820965" y="1330043"/>
            <a:ext cx="5171437" cy="5050437"/>
          </a:xfrm>
          <a:prstGeom prst="rect">
            <a:avLst/>
          </a:prstGeom>
        </p:spPr>
      </p:pic>
      <p:pic>
        <p:nvPicPr>
          <p:cNvPr id="8" name="Resim 7">
            <a:extLst>
              <a:ext uri="{FF2B5EF4-FFF2-40B4-BE49-F238E27FC236}">
                <a16:creationId xmlns:a16="http://schemas.microsoft.com/office/drawing/2014/main" id="{86A4DFA3-1386-EBA4-B9F1-2FDCF6DF5E75}"/>
              </a:ext>
            </a:extLst>
          </p:cNvPr>
          <p:cNvPicPr>
            <a:picLocks noChangeAspect="1"/>
          </p:cNvPicPr>
          <p:nvPr/>
        </p:nvPicPr>
        <p:blipFill>
          <a:blip r:embed="rId3"/>
          <a:stretch>
            <a:fillRect/>
          </a:stretch>
        </p:blipFill>
        <p:spPr>
          <a:xfrm>
            <a:off x="684627" y="2406839"/>
            <a:ext cx="5218333" cy="3983737"/>
          </a:xfrm>
          <a:prstGeom prst="rect">
            <a:avLst/>
          </a:prstGeom>
        </p:spPr>
      </p:pic>
      <p:sp>
        <p:nvSpPr>
          <p:cNvPr id="9" name="Unvan 1">
            <a:extLst>
              <a:ext uri="{FF2B5EF4-FFF2-40B4-BE49-F238E27FC236}">
                <a16:creationId xmlns:a16="http://schemas.microsoft.com/office/drawing/2014/main" id="{3A135826-B9CF-5990-CC6F-7A629702391F}"/>
              </a:ext>
            </a:extLst>
          </p:cNvPr>
          <p:cNvSpPr>
            <a:spLocks noGrp="1"/>
          </p:cNvSpPr>
          <p:nvPr>
            <p:ph type="title"/>
          </p:nvPr>
        </p:nvSpPr>
        <p:spPr>
          <a:xfrm>
            <a:off x="0" y="0"/>
            <a:ext cx="10515600" cy="749300"/>
          </a:xfrm>
        </p:spPr>
        <p:txBody>
          <a:bodyPr>
            <a:normAutofit/>
          </a:bodyPr>
          <a:lstStyle/>
          <a:p>
            <a:r>
              <a:rPr lang="tr-TR" dirty="0">
                <a:solidFill>
                  <a:schemeClr val="tx1"/>
                </a:solidFill>
              </a:rPr>
              <a:t>Birim İyileştirme Çalışmaları</a:t>
            </a:r>
            <a:endParaRPr lang="tr-TR" dirty="0"/>
          </a:p>
        </p:txBody>
      </p:sp>
      <p:sp>
        <p:nvSpPr>
          <p:cNvPr id="10" name="Metin kutusu 9">
            <a:extLst>
              <a:ext uri="{FF2B5EF4-FFF2-40B4-BE49-F238E27FC236}">
                <a16:creationId xmlns:a16="http://schemas.microsoft.com/office/drawing/2014/main" id="{A686C24A-697F-AB2A-87E4-C187BB130FCC}"/>
              </a:ext>
            </a:extLst>
          </p:cNvPr>
          <p:cNvSpPr txBox="1"/>
          <p:nvPr/>
        </p:nvSpPr>
        <p:spPr>
          <a:xfrm>
            <a:off x="6326223" y="100742"/>
            <a:ext cx="6350000" cy="707886"/>
          </a:xfrm>
          <a:prstGeom prst="rect">
            <a:avLst/>
          </a:prstGeom>
          <a:noFill/>
        </p:spPr>
        <p:txBody>
          <a:bodyPr wrap="square">
            <a:spAutoFit/>
          </a:bodyPr>
          <a:lstStyle/>
          <a:p>
            <a:r>
              <a:rPr lang="tr-TR" sz="1100" dirty="0">
                <a:hlinkClick r:id="rId4"/>
              </a:rPr>
              <a:t>https://saglikbilimleri.sdu.edu.tr/tr/enstitu-kalite-guvence-sistemi/kalite-politika-belgeleri-ve-ilkeler-13287s.html</a:t>
            </a:r>
            <a:endParaRPr lang="tr-TR" sz="1100" dirty="0"/>
          </a:p>
          <a:p>
            <a:endParaRPr lang="tr-TR" dirty="0"/>
          </a:p>
        </p:txBody>
      </p:sp>
    </p:spTree>
    <p:extLst>
      <p:ext uri="{BB962C8B-B14F-4D97-AF65-F5344CB8AC3E}">
        <p14:creationId xmlns:p14="http://schemas.microsoft.com/office/powerpoint/2010/main" val="361162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solidFill>
              </a:rPr>
              <a:t>Altyapı/Fiziksel İmkanlar </a:t>
            </a:r>
          </a:p>
        </p:txBody>
      </p:sp>
      <p:pic>
        <p:nvPicPr>
          <p:cNvPr id="6" name="Picture 2" descr="Tanıtım - Diş Hekimliği Fakültesi - Süleyman Demirel Üniversitesi">
            <a:extLst>
              <a:ext uri="{FF2B5EF4-FFF2-40B4-BE49-F238E27FC236}">
                <a16:creationId xmlns:a16="http://schemas.microsoft.com/office/drawing/2014/main" id="{5E75434C-C0B7-D203-9812-A842670183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67" y="2384045"/>
            <a:ext cx="5393785" cy="37528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51821D3A-C216-0B34-37D5-63ECEC3B3E5F}"/>
              </a:ext>
            </a:extLst>
          </p:cNvPr>
          <p:cNvSpPr txBox="1"/>
          <p:nvPr/>
        </p:nvSpPr>
        <p:spPr>
          <a:xfrm>
            <a:off x="6315859" y="1368382"/>
            <a:ext cx="5646754" cy="1015663"/>
          </a:xfrm>
          <a:prstGeom prst="rect">
            <a:avLst/>
          </a:prstGeom>
          <a:noFill/>
        </p:spPr>
        <p:txBody>
          <a:bodyPr wrap="square" rtlCol="0">
            <a:spAutoFit/>
          </a:bodyPr>
          <a:lstStyle/>
          <a:p>
            <a:pPr algn="just"/>
            <a:r>
              <a:rPr lang="tr-TR" sz="2000" dirty="0">
                <a:latin typeface="+mj-lt"/>
              </a:rPr>
              <a:t>Sağlık Bilimleri Enstitüsü, Temmuz 2011 tarihinden itibaren Diş Hekimliği Fakültesi binası içerisinde zemin katta yer almaktadır.</a:t>
            </a:r>
          </a:p>
        </p:txBody>
      </p:sp>
      <p:graphicFrame>
        <p:nvGraphicFramePr>
          <p:cNvPr id="10" name="Grafik 9">
            <a:extLst>
              <a:ext uri="{FF2B5EF4-FFF2-40B4-BE49-F238E27FC236}">
                <a16:creationId xmlns:a16="http://schemas.microsoft.com/office/drawing/2014/main" id="{931F75A6-9947-0FCA-FB9C-ECFFA881361B}"/>
              </a:ext>
            </a:extLst>
          </p:cNvPr>
          <p:cNvGraphicFramePr>
            <a:graphicFrameLocks/>
          </p:cNvGraphicFramePr>
          <p:nvPr>
            <p:extLst>
              <p:ext uri="{D42A27DB-BD31-4B8C-83A1-F6EECF244321}">
                <p14:modId xmlns:p14="http://schemas.microsoft.com/office/powerpoint/2010/main" val="678135650"/>
              </p:ext>
            </p:extLst>
          </p:nvPr>
        </p:nvGraphicFramePr>
        <p:xfrm>
          <a:off x="6315858" y="2524443"/>
          <a:ext cx="5646755" cy="35588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804662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1"/>
          <p:cNvSpPr>
            <a:spLocks noGrp="1"/>
          </p:cNvSpPr>
          <p:nvPr>
            <p:ph type="title"/>
          </p:nvPr>
        </p:nvSpPr>
        <p:spPr>
          <a:xfrm>
            <a:off x="106680" y="982201"/>
            <a:ext cx="10515600" cy="749300"/>
          </a:xfrm>
        </p:spPr>
        <p:txBody>
          <a:bodyPr>
            <a:normAutofit/>
          </a:bodyPr>
          <a:lstStyle/>
          <a:p>
            <a:r>
              <a:rPr lang="tr-TR" sz="3200" b="1" dirty="0">
                <a:solidFill>
                  <a:schemeClr val="tx1"/>
                </a:solidFill>
              </a:rPr>
              <a:t>Kalite Politika Belgeleri ve İlkeler</a:t>
            </a:r>
            <a:endParaRPr lang="tr-TR" sz="3200" b="1" dirty="0"/>
          </a:p>
        </p:txBody>
      </p:sp>
      <p:pic>
        <p:nvPicPr>
          <p:cNvPr id="6" name="Resim 5">
            <a:extLst>
              <a:ext uri="{FF2B5EF4-FFF2-40B4-BE49-F238E27FC236}">
                <a16:creationId xmlns:a16="http://schemas.microsoft.com/office/drawing/2014/main" id="{88142040-2B3C-2B3C-FB9D-AE7A8BF93F06}"/>
              </a:ext>
            </a:extLst>
          </p:cNvPr>
          <p:cNvPicPr>
            <a:picLocks noChangeAspect="1"/>
          </p:cNvPicPr>
          <p:nvPr/>
        </p:nvPicPr>
        <p:blipFill>
          <a:blip r:embed="rId2"/>
          <a:stretch>
            <a:fillRect/>
          </a:stretch>
        </p:blipFill>
        <p:spPr>
          <a:xfrm>
            <a:off x="182880" y="1554480"/>
            <a:ext cx="5683386" cy="4978400"/>
          </a:xfrm>
          <a:prstGeom prst="rect">
            <a:avLst/>
          </a:prstGeom>
        </p:spPr>
      </p:pic>
      <p:sp>
        <p:nvSpPr>
          <p:cNvPr id="11" name="Unvan 1">
            <a:extLst>
              <a:ext uri="{FF2B5EF4-FFF2-40B4-BE49-F238E27FC236}">
                <a16:creationId xmlns:a16="http://schemas.microsoft.com/office/drawing/2014/main" id="{50EA70EF-5F59-FA70-2B67-68D3FC1CF7DB}"/>
              </a:ext>
            </a:extLst>
          </p:cNvPr>
          <p:cNvSpPr txBox="1">
            <a:spLocks/>
          </p:cNvSpPr>
          <p:nvPr/>
        </p:nvSpPr>
        <p:spPr>
          <a:xfrm>
            <a:off x="0" y="-13479"/>
            <a:ext cx="10515600" cy="74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FF0000"/>
                </a:solidFill>
                <a:latin typeface="+mj-lt"/>
                <a:ea typeface="+mj-ea"/>
                <a:cs typeface="+mj-cs"/>
              </a:defRPr>
            </a:lvl1pPr>
          </a:lstStyle>
          <a:p>
            <a:r>
              <a:rPr lang="tr-TR">
                <a:solidFill>
                  <a:schemeClr val="tx1"/>
                </a:solidFill>
              </a:rPr>
              <a:t>Birim İyileştirme Çalışmaları</a:t>
            </a:r>
            <a:endParaRPr lang="tr-TR" dirty="0"/>
          </a:p>
        </p:txBody>
      </p:sp>
      <p:sp>
        <p:nvSpPr>
          <p:cNvPr id="13" name="Metin kutusu 12">
            <a:extLst>
              <a:ext uri="{FF2B5EF4-FFF2-40B4-BE49-F238E27FC236}">
                <a16:creationId xmlns:a16="http://schemas.microsoft.com/office/drawing/2014/main" id="{0760EF86-D986-373D-2833-4C8111AF6219}"/>
              </a:ext>
            </a:extLst>
          </p:cNvPr>
          <p:cNvSpPr txBox="1"/>
          <p:nvPr/>
        </p:nvSpPr>
        <p:spPr>
          <a:xfrm>
            <a:off x="6325736" y="135657"/>
            <a:ext cx="6350000" cy="600164"/>
          </a:xfrm>
          <a:prstGeom prst="rect">
            <a:avLst/>
          </a:prstGeom>
          <a:noFill/>
        </p:spPr>
        <p:txBody>
          <a:bodyPr wrap="square">
            <a:spAutoFit/>
          </a:bodyPr>
          <a:lstStyle/>
          <a:p>
            <a:r>
              <a:rPr lang="tr-TR" sz="1100" dirty="0">
                <a:hlinkClick r:id="rId3"/>
              </a:rPr>
              <a:t>https://saglikbilimleri.sdu.edu.tr/tr/enstitu-kalite-guvence-sistemi/kalite-politika-belgeleri-ve-ilkeler-13287s.html</a:t>
            </a:r>
            <a:endParaRPr lang="tr-TR" sz="1100" dirty="0"/>
          </a:p>
          <a:p>
            <a:endParaRPr lang="tr-TR" sz="1100" dirty="0"/>
          </a:p>
        </p:txBody>
      </p:sp>
      <p:pic>
        <p:nvPicPr>
          <p:cNvPr id="4" name="Resim 3">
            <a:extLst>
              <a:ext uri="{FF2B5EF4-FFF2-40B4-BE49-F238E27FC236}">
                <a16:creationId xmlns:a16="http://schemas.microsoft.com/office/drawing/2014/main" id="{10903047-7319-D91B-7D13-47A694118DF4}"/>
              </a:ext>
            </a:extLst>
          </p:cNvPr>
          <p:cNvPicPr>
            <a:picLocks noChangeAspect="1"/>
          </p:cNvPicPr>
          <p:nvPr/>
        </p:nvPicPr>
        <p:blipFill>
          <a:blip r:embed="rId4"/>
          <a:stretch>
            <a:fillRect/>
          </a:stretch>
        </p:blipFill>
        <p:spPr>
          <a:xfrm>
            <a:off x="6325736" y="1319072"/>
            <a:ext cx="5213808" cy="5213808"/>
          </a:xfrm>
          <a:prstGeom prst="rect">
            <a:avLst/>
          </a:prstGeom>
        </p:spPr>
      </p:pic>
    </p:spTree>
    <p:extLst>
      <p:ext uri="{BB962C8B-B14F-4D97-AF65-F5344CB8AC3E}">
        <p14:creationId xmlns:p14="http://schemas.microsoft.com/office/powerpoint/2010/main" val="380861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79986" y="1127369"/>
            <a:ext cx="11063654" cy="749300"/>
          </a:xfrm>
        </p:spPr>
        <p:txBody>
          <a:bodyPr>
            <a:normAutofit fontScale="90000"/>
          </a:bodyPr>
          <a:lstStyle/>
          <a:p>
            <a:r>
              <a:rPr lang="tr-TR" b="1" dirty="0">
                <a:solidFill>
                  <a:schemeClr val="tx1"/>
                </a:solidFill>
              </a:rPr>
              <a:t>Dezavantajlı Gruplar ve Bu Kapsamda Yapılan Uygulamalar</a:t>
            </a:r>
          </a:p>
        </p:txBody>
      </p:sp>
      <p:sp>
        <p:nvSpPr>
          <p:cNvPr id="3" name="İçerik Yer Tutucusu 2"/>
          <p:cNvSpPr>
            <a:spLocks noGrp="1"/>
          </p:cNvSpPr>
          <p:nvPr>
            <p:ph idx="1"/>
          </p:nvPr>
        </p:nvSpPr>
        <p:spPr>
          <a:xfrm>
            <a:off x="442546" y="1876669"/>
            <a:ext cx="7337875" cy="4351338"/>
          </a:xfrm>
        </p:spPr>
        <p:txBody>
          <a:bodyPr>
            <a:normAutofit/>
          </a:bodyPr>
          <a:lstStyle/>
          <a:p>
            <a:pPr marL="0" indent="0" algn="just">
              <a:buNone/>
            </a:pPr>
            <a:r>
              <a:rPr lang="tr-TR" sz="2400" dirty="0">
                <a:latin typeface="+mj-lt"/>
              </a:rPr>
              <a:t>Birimimiz Diş Hekimliği Fakültesinde zemin katta olduğu için öğrencilerin ulaşımında sorun yoktur. Öğrencilerimizin eğitim gördükleri Ana bilim dallarının bulunduğu fakülte binalarının alt yapıları uygundur.</a:t>
            </a:r>
          </a:p>
        </p:txBody>
      </p:sp>
      <p:graphicFrame>
        <p:nvGraphicFramePr>
          <p:cNvPr id="4" name="Tablo 4">
            <a:extLst>
              <a:ext uri="{FF2B5EF4-FFF2-40B4-BE49-F238E27FC236}">
                <a16:creationId xmlns:a16="http://schemas.microsoft.com/office/drawing/2014/main" id="{1E4BBB2A-3871-FB0D-8EA0-4A27F9521F0C}"/>
              </a:ext>
            </a:extLst>
          </p:cNvPr>
          <p:cNvGraphicFramePr>
            <a:graphicFrameLocks noGrp="1"/>
          </p:cNvGraphicFramePr>
          <p:nvPr>
            <p:extLst>
              <p:ext uri="{D42A27DB-BD31-4B8C-83A1-F6EECF244321}">
                <p14:modId xmlns:p14="http://schemas.microsoft.com/office/powerpoint/2010/main" val="312439792"/>
              </p:ext>
            </p:extLst>
          </p:nvPr>
        </p:nvGraphicFramePr>
        <p:xfrm>
          <a:off x="586925" y="3643793"/>
          <a:ext cx="6788171" cy="1651000"/>
        </p:xfrm>
        <a:graphic>
          <a:graphicData uri="http://schemas.openxmlformats.org/drawingml/2006/table">
            <a:tbl>
              <a:tblPr firstRow="1" bandRow="1">
                <a:tableStyleId>{5940675A-B579-460E-94D1-54222C63F5DA}</a:tableStyleId>
              </a:tblPr>
              <a:tblGrid>
                <a:gridCol w="1734907">
                  <a:extLst>
                    <a:ext uri="{9D8B030D-6E8A-4147-A177-3AD203B41FA5}">
                      <a16:colId xmlns:a16="http://schemas.microsoft.com/office/drawing/2014/main" val="2240024513"/>
                    </a:ext>
                  </a:extLst>
                </a:gridCol>
                <a:gridCol w="2406316">
                  <a:extLst>
                    <a:ext uri="{9D8B030D-6E8A-4147-A177-3AD203B41FA5}">
                      <a16:colId xmlns:a16="http://schemas.microsoft.com/office/drawing/2014/main" val="1558307984"/>
                    </a:ext>
                  </a:extLst>
                </a:gridCol>
                <a:gridCol w="1363579">
                  <a:extLst>
                    <a:ext uri="{9D8B030D-6E8A-4147-A177-3AD203B41FA5}">
                      <a16:colId xmlns:a16="http://schemas.microsoft.com/office/drawing/2014/main" val="2664973523"/>
                    </a:ext>
                  </a:extLst>
                </a:gridCol>
                <a:gridCol w="1283369">
                  <a:extLst>
                    <a:ext uri="{9D8B030D-6E8A-4147-A177-3AD203B41FA5}">
                      <a16:colId xmlns:a16="http://schemas.microsoft.com/office/drawing/2014/main" val="3067101353"/>
                    </a:ext>
                  </a:extLst>
                </a:gridCol>
              </a:tblGrid>
              <a:tr h="370840">
                <a:tc>
                  <a:txBody>
                    <a:bodyPr/>
                    <a:lstStyle/>
                    <a:p>
                      <a:r>
                        <a:rPr lang="tr-TR" b="1" dirty="0"/>
                        <a:t>Anabilim Dalı</a:t>
                      </a:r>
                      <a:endParaRPr lang="tr-TR" b="1" dirty="0">
                        <a:latin typeface="+mj-lt"/>
                      </a:endParaRPr>
                    </a:p>
                  </a:txBody>
                  <a:tcPr/>
                </a:tc>
                <a:tc>
                  <a:txBody>
                    <a:bodyPr/>
                    <a:lstStyle/>
                    <a:p>
                      <a:r>
                        <a:rPr lang="tr-TR" b="1" dirty="0"/>
                        <a:t>Öğrenci Adı ve Soyadı</a:t>
                      </a:r>
                      <a:endParaRPr lang="tr-TR" b="1" dirty="0">
                        <a:latin typeface="+mj-lt"/>
                      </a:endParaRPr>
                    </a:p>
                  </a:txBody>
                  <a:tcPr/>
                </a:tc>
                <a:tc>
                  <a:txBody>
                    <a:bodyPr/>
                    <a:lstStyle/>
                    <a:p>
                      <a:r>
                        <a:rPr lang="tr-TR" b="1" dirty="0"/>
                        <a:t>Programı</a:t>
                      </a:r>
                      <a:endParaRPr lang="tr-TR" b="1" dirty="0">
                        <a:latin typeface="+mj-lt"/>
                      </a:endParaRPr>
                    </a:p>
                  </a:txBody>
                  <a:tcPr/>
                </a:tc>
                <a:tc>
                  <a:txBody>
                    <a:bodyPr/>
                    <a:lstStyle/>
                    <a:p>
                      <a:r>
                        <a:rPr lang="tr-TR" b="1" dirty="0"/>
                        <a:t>Giriş Tarihi</a:t>
                      </a:r>
                      <a:endParaRPr lang="tr-TR" b="1" dirty="0">
                        <a:latin typeface="+mj-lt"/>
                      </a:endParaRPr>
                    </a:p>
                  </a:txBody>
                  <a:tcPr/>
                </a:tc>
                <a:extLst>
                  <a:ext uri="{0D108BD9-81ED-4DB2-BD59-A6C34878D82A}">
                    <a16:rowId xmlns:a16="http://schemas.microsoft.com/office/drawing/2014/main" val="2088475427"/>
                  </a:ext>
                </a:extLst>
              </a:tr>
              <a:tr h="370840">
                <a:tc>
                  <a:txBody>
                    <a:bodyPr/>
                    <a:lstStyle/>
                    <a:p>
                      <a:pPr marL="0" indent="0">
                        <a:buNone/>
                      </a:pPr>
                      <a:r>
                        <a:rPr lang="tr-TR" dirty="0"/>
                        <a:t>İç Hastalıkları Hemşireliği</a:t>
                      </a:r>
                      <a:endParaRPr lang="tr-TR" dirty="0">
                        <a:latin typeface="+mj-lt"/>
                      </a:endParaRPr>
                    </a:p>
                  </a:txBody>
                  <a:tcPr/>
                </a:tc>
                <a:tc>
                  <a:txBody>
                    <a:bodyPr/>
                    <a:lstStyle/>
                    <a:p>
                      <a:r>
                        <a:rPr lang="tr-TR"/>
                        <a:t>R**** T****</a:t>
                      </a:r>
                      <a:endParaRPr lang="tr-TR" dirty="0">
                        <a:latin typeface="+mj-lt"/>
                      </a:endParaRPr>
                    </a:p>
                  </a:txBody>
                  <a:tcPr/>
                </a:tc>
                <a:tc>
                  <a:txBody>
                    <a:bodyPr/>
                    <a:lstStyle/>
                    <a:p>
                      <a:r>
                        <a:rPr lang="tr-TR" dirty="0"/>
                        <a:t>Yüksek Lisans</a:t>
                      </a:r>
                      <a:endParaRPr lang="tr-TR" dirty="0">
                        <a:latin typeface="+mj-lt"/>
                      </a:endParaRPr>
                    </a:p>
                  </a:txBody>
                  <a:tcPr/>
                </a:tc>
                <a:tc>
                  <a:txBody>
                    <a:bodyPr/>
                    <a:lstStyle/>
                    <a:p>
                      <a:r>
                        <a:rPr lang="tr-TR" dirty="0"/>
                        <a:t>29.01.2021</a:t>
                      </a:r>
                      <a:endParaRPr lang="tr-TR" dirty="0">
                        <a:latin typeface="+mj-lt"/>
                      </a:endParaRPr>
                    </a:p>
                  </a:txBody>
                  <a:tcPr/>
                </a:tc>
                <a:extLst>
                  <a:ext uri="{0D108BD9-81ED-4DB2-BD59-A6C34878D82A}">
                    <a16:rowId xmlns:a16="http://schemas.microsoft.com/office/drawing/2014/main" val="3523245618"/>
                  </a:ext>
                </a:extLst>
              </a:tr>
              <a:tr h="370840">
                <a:tc>
                  <a:txBody>
                    <a:bodyPr/>
                    <a:lstStyle/>
                    <a:p>
                      <a:r>
                        <a:rPr lang="tr-TR" dirty="0"/>
                        <a:t>Egzersiz ve Spor Bilimleri</a:t>
                      </a:r>
                      <a:endParaRPr lang="tr-TR" dirty="0">
                        <a:latin typeface="+mj-lt"/>
                      </a:endParaRPr>
                    </a:p>
                  </a:txBody>
                  <a:tcPr/>
                </a:tc>
                <a:tc>
                  <a:txBody>
                    <a:bodyPr/>
                    <a:lstStyle/>
                    <a:p>
                      <a:r>
                        <a:rPr lang="tr-TR"/>
                        <a:t>Z*** Y**** S****</a:t>
                      </a:r>
                      <a:endParaRPr lang="tr-TR" dirty="0">
                        <a:latin typeface="+mj-lt"/>
                      </a:endParaRPr>
                    </a:p>
                  </a:txBody>
                  <a:tcPr/>
                </a:tc>
                <a:tc>
                  <a:txBody>
                    <a:bodyPr/>
                    <a:lstStyle/>
                    <a:p>
                      <a:r>
                        <a:rPr lang="tr-TR" dirty="0"/>
                        <a:t>Yüksek Lisans</a:t>
                      </a:r>
                      <a:endParaRPr lang="tr-TR" dirty="0">
                        <a:latin typeface="+mj-lt"/>
                      </a:endParaRPr>
                    </a:p>
                  </a:txBody>
                  <a:tcPr/>
                </a:tc>
                <a:tc>
                  <a:txBody>
                    <a:bodyPr/>
                    <a:lstStyle/>
                    <a:p>
                      <a:r>
                        <a:rPr lang="tr-TR" dirty="0"/>
                        <a:t>05.09.2022</a:t>
                      </a:r>
                      <a:endParaRPr lang="tr-TR" dirty="0">
                        <a:latin typeface="+mj-lt"/>
                      </a:endParaRPr>
                    </a:p>
                  </a:txBody>
                  <a:tcPr/>
                </a:tc>
                <a:extLst>
                  <a:ext uri="{0D108BD9-81ED-4DB2-BD59-A6C34878D82A}">
                    <a16:rowId xmlns:a16="http://schemas.microsoft.com/office/drawing/2014/main" val="282761317"/>
                  </a:ext>
                </a:extLst>
              </a:tr>
            </a:tbl>
          </a:graphicData>
        </a:graphic>
      </p:graphicFrame>
      <p:pic>
        <p:nvPicPr>
          <p:cNvPr id="10" name="Resim 9">
            <a:extLst>
              <a:ext uri="{FF2B5EF4-FFF2-40B4-BE49-F238E27FC236}">
                <a16:creationId xmlns:a16="http://schemas.microsoft.com/office/drawing/2014/main" id="{FB91AC13-9C29-D749-FAE4-17B4EA0982CC}"/>
              </a:ext>
            </a:extLst>
          </p:cNvPr>
          <p:cNvPicPr>
            <a:picLocks noChangeAspect="1"/>
          </p:cNvPicPr>
          <p:nvPr/>
        </p:nvPicPr>
        <p:blipFill rotWithShape="1">
          <a:blip r:embed="rId2"/>
          <a:srcRect b="8717"/>
          <a:stretch/>
        </p:blipFill>
        <p:spPr>
          <a:xfrm>
            <a:off x="8079965" y="1876669"/>
            <a:ext cx="3750769" cy="4768154"/>
          </a:xfrm>
          <a:prstGeom prst="rect">
            <a:avLst/>
          </a:prstGeom>
        </p:spPr>
      </p:pic>
      <p:sp>
        <p:nvSpPr>
          <p:cNvPr id="5" name="Unvan 1">
            <a:extLst>
              <a:ext uri="{FF2B5EF4-FFF2-40B4-BE49-F238E27FC236}">
                <a16:creationId xmlns:a16="http://schemas.microsoft.com/office/drawing/2014/main" id="{351C04AA-959B-2E04-A9C5-77F909FC00B0}"/>
              </a:ext>
            </a:extLst>
          </p:cNvPr>
          <p:cNvSpPr txBox="1">
            <a:spLocks/>
          </p:cNvSpPr>
          <p:nvPr/>
        </p:nvSpPr>
        <p:spPr>
          <a:xfrm>
            <a:off x="0" y="3419"/>
            <a:ext cx="10515600" cy="74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FF0000"/>
                </a:solidFill>
                <a:latin typeface="+mj-lt"/>
                <a:ea typeface="+mj-ea"/>
                <a:cs typeface="+mj-cs"/>
              </a:defRPr>
            </a:lvl1pPr>
          </a:lstStyle>
          <a:p>
            <a:r>
              <a:rPr lang="tr-TR">
                <a:solidFill>
                  <a:schemeClr val="tx1"/>
                </a:solidFill>
              </a:rPr>
              <a:t>Birim İyileştirme Çalışmaları</a:t>
            </a:r>
            <a:endParaRPr lang="tr-TR" dirty="0"/>
          </a:p>
        </p:txBody>
      </p:sp>
      <p:sp>
        <p:nvSpPr>
          <p:cNvPr id="6" name="Metin kutusu 5">
            <a:extLst>
              <a:ext uri="{FF2B5EF4-FFF2-40B4-BE49-F238E27FC236}">
                <a16:creationId xmlns:a16="http://schemas.microsoft.com/office/drawing/2014/main" id="{D2E06AD7-81EC-190A-0366-BAF899900F4D}"/>
              </a:ext>
            </a:extLst>
          </p:cNvPr>
          <p:cNvSpPr txBox="1"/>
          <p:nvPr/>
        </p:nvSpPr>
        <p:spPr>
          <a:xfrm>
            <a:off x="6382784" y="110363"/>
            <a:ext cx="6350000" cy="707886"/>
          </a:xfrm>
          <a:prstGeom prst="rect">
            <a:avLst/>
          </a:prstGeom>
          <a:noFill/>
        </p:spPr>
        <p:txBody>
          <a:bodyPr wrap="square">
            <a:spAutoFit/>
          </a:bodyPr>
          <a:lstStyle/>
          <a:p>
            <a:r>
              <a:rPr lang="tr-TR" sz="1100" dirty="0">
                <a:hlinkClick r:id="rId3"/>
              </a:rPr>
              <a:t>https://saglikbilimleri.sdu.edu.tr/tr/enstitu-kalite-guvence-sistemi/kalite-politika-belgeleri-ve-ilkeler-13287s.html</a:t>
            </a:r>
            <a:endParaRPr lang="tr-TR" sz="1100" dirty="0"/>
          </a:p>
          <a:p>
            <a:endParaRPr lang="tr-TR" dirty="0"/>
          </a:p>
        </p:txBody>
      </p:sp>
    </p:spTree>
    <p:extLst>
      <p:ext uri="{BB962C8B-B14F-4D97-AF65-F5344CB8AC3E}">
        <p14:creationId xmlns:p14="http://schemas.microsoft.com/office/powerpoint/2010/main" val="2484210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schemeClr val="tx1"/>
                </a:solidFill>
              </a:rPr>
              <a:t>Birim Öz Değerlendirme Raporu</a:t>
            </a:r>
          </a:p>
        </p:txBody>
      </p:sp>
      <p:pic>
        <p:nvPicPr>
          <p:cNvPr id="5" name="Resim 4"/>
          <p:cNvPicPr>
            <a:picLocks noChangeAspect="1"/>
          </p:cNvPicPr>
          <p:nvPr/>
        </p:nvPicPr>
        <p:blipFill rotWithShape="1">
          <a:blip r:embed="rId2"/>
          <a:srcRect l="26595" r="19712"/>
          <a:stretch/>
        </p:blipFill>
        <p:spPr>
          <a:xfrm>
            <a:off x="838200" y="1892300"/>
            <a:ext cx="1876926" cy="4124325"/>
          </a:xfrm>
          <a:prstGeom prst="rect">
            <a:avLst/>
          </a:prstGeom>
        </p:spPr>
      </p:pic>
      <p:pic>
        <p:nvPicPr>
          <p:cNvPr id="6" name="Resim 5"/>
          <p:cNvPicPr>
            <a:picLocks noChangeAspect="1"/>
          </p:cNvPicPr>
          <p:nvPr/>
        </p:nvPicPr>
        <p:blipFill>
          <a:blip r:embed="rId3"/>
          <a:stretch>
            <a:fillRect/>
          </a:stretch>
        </p:blipFill>
        <p:spPr>
          <a:xfrm>
            <a:off x="2715126" y="1795379"/>
            <a:ext cx="3786967" cy="4591049"/>
          </a:xfrm>
          <a:prstGeom prst="rect">
            <a:avLst/>
          </a:prstGeom>
        </p:spPr>
      </p:pic>
      <p:pic>
        <p:nvPicPr>
          <p:cNvPr id="7" name="Resim 6"/>
          <p:cNvPicPr>
            <a:picLocks noChangeAspect="1"/>
          </p:cNvPicPr>
          <p:nvPr/>
        </p:nvPicPr>
        <p:blipFill>
          <a:blip r:embed="rId4"/>
          <a:stretch>
            <a:fillRect/>
          </a:stretch>
        </p:blipFill>
        <p:spPr>
          <a:xfrm>
            <a:off x="6502093" y="2197768"/>
            <a:ext cx="5396562" cy="3273744"/>
          </a:xfrm>
          <a:prstGeom prst="rect">
            <a:avLst/>
          </a:prstGeom>
        </p:spPr>
      </p:pic>
      <p:sp>
        <p:nvSpPr>
          <p:cNvPr id="3" name="Unvan 1">
            <a:extLst>
              <a:ext uri="{FF2B5EF4-FFF2-40B4-BE49-F238E27FC236}">
                <a16:creationId xmlns:a16="http://schemas.microsoft.com/office/drawing/2014/main" id="{349A6782-0F7A-85BD-1BF5-D61D2857AEC3}"/>
              </a:ext>
            </a:extLst>
          </p:cNvPr>
          <p:cNvSpPr txBox="1">
            <a:spLocks/>
          </p:cNvSpPr>
          <p:nvPr/>
        </p:nvSpPr>
        <p:spPr>
          <a:xfrm>
            <a:off x="0" y="23897"/>
            <a:ext cx="10515600" cy="74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rgbClr val="FF0000"/>
                </a:solidFill>
                <a:latin typeface="+mj-lt"/>
                <a:ea typeface="+mj-ea"/>
                <a:cs typeface="+mj-cs"/>
              </a:defRPr>
            </a:lvl1pPr>
          </a:lstStyle>
          <a:p>
            <a:r>
              <a:rPr lang="tr-TR">
                <a:solidFill>
                  <a:schemeClr val="tx1"/>
                </a:solidFill>
              </a:rPr>
              <a:t>Birim İyileştirme Çalışmaları</a:t>
            </a:r>
            <a:endParaRPr lang="tr-TR" dirty="0"/>
          </a:p>
        </p:txBody>
      </p:sp>
      <p:sp>
        <p:nvSpPr>
          <p:cNvPr id="8" name="Metin kutusu 7">
            <a:extLst>
              <a:ext uri="{FF2B5EF4-FFF2-40B4-BE49-F238E27FC236}">
                <a16:creationId xmlns:a16="http://schemas.microsoft.com/office/drawing/2014/main" id="{64E0169E-70BD-9519-ED46-A2D5805F097A}"/>
              </a:ext>
            </a:extLst>
          </p:cNvPr>
          <p:cNvSpPr txBox="1"/>
          <p:nvPr/>
        </p:nvSpPr>
        <p:spPr>
          <a:xfrm>
            <a:off x="6616700" y="66936"/>
            <a:ext cx="6202680" cy="461665"/>
          </a:xfrm>
          <a:prstGeom prst="rect">
            <a:avLst/>
          </a:prstGeom>
          <a:noFill/>
        </p:spPr>
        <p:txBody>
          <a:bodyPr wrap="square">
            <a:spAutoFit/>
          </a:bodyPr>
          <a:lstStyle/>
          <a:p>
            <a:r>
              <a:rPr lang="tr-TR" sz="1200" dirty="0">
                <a:hlinkClick r:id="rId5"/>
              </a:rPr>
              <a:t>https://saglikbilimleri.sdu.edu.tr/tr/enstitu-kalite-guvence-sistemi/raporlar-13727s.html</a:t>
            </a:r>
            <a:endParaRPr lang="tr-TR" sz="1200" dirty="0"/>
          </a:p>
          <a:p>
            <a:endParaRPr lang="tr-TR" sz="1200" dirty="0"/>
          </a:p>
        </p:txBody>
      </p:sp>
    </p:spTree>
    <p:extLst>
      <p:ext uri="{BB962C8B-B14F-4D97-AF65-F5344CB8AC3E}">
        <p14:creationId xmlns:p14="http://schemas.microsoft.com/office/powerpoint/2010/main" val="3711699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4090" y="1190625"/>
            <a:ext cx="6247784" cy="749300"/>
          </a:xfrm>
        </p:spPr>
        <p:txBody>
          <a:bodyPr/>
          <a:lstStyle/>
          <a:p>
            <a:r>
              <a:rPr lang="tr-TR">
                <a:solidFill>
                  <a:schemeClr val="tx1"/>
                </a:solidFill>
              </a:rPr>
              <a:t>Öğrenci Katılımı</a:t>
            </a:r>
            <a:endParaRPr lang="tr-TR" dirty="0">
              <a:solidFill>
                <a:srgbClr val="FF0000"/>
              </a:solidFill>
            </a:endParaRPr>
          </a:p>
        </p:txBody>
      </p:sp>
      <p:sp>
        <p:nvSpPr>
          <p:cNvPr id="5" name="Metin kutusu 4">
            <a:extLst>
              <a:ext uri="{FF2B5EF4-FFF2-40B4-BE49-F238E27FC236}">
                <a16:creationId xmlns:a16="http://schemas.microsoft.com/office/drawing/2014/main" id="{12F0D1CF-DDB1-0724-9EF8-E4B21779E43A}"/>
              </a:ext>
            </a:extLst>
          </p:cNvPr>
          <p:cNvSpPr txBox="1"/>
          <p:nvPr/>
        </p:nvSpPr>
        <p:spPr>
          <a:xfrm>
            <a:off x="717107" y="2156979"/>
            <a:ext cx="5218472" cy="3785652"/>
          </a:xfrm>
          <a:prstGeom prst="rect">
            <a:avLst/>
          </a:prstGeom>
          <a:noFill/>
        </p:spPr>
        <p:txBody>
          <a:bodyPr wrap="square" rtlCol="0">
            <a:spAutoFit/>
          </a:bodyPr>
          <a:lstStyle/>
          <a:p>
            <a:r>
              <a:rPr lang="tr-TR" sz="2400" b="0" i="0">
                <a:solidFill>
                  <a:srgbClr val="000000"/>
                </a:solidFill>
                <a:effectLst/>
                <a:latin typeface="+mj-lt"/>
              </a:rPr>
              <a:t>Öğrenci Temsilcisi, Yönetim Kurullarında aktif olarak katılım  sağlamaktadır.</a:t>
            </a:r>
          </a:p>
          <a:p>
            <a:endParaRPr lang="tr-TR" sz="2400">
              <a:solidFill>
                <a:srgbClr val="000000"/>
              </a:solidFill>
              <a:latin typeface="+mj-lt"/>
            </a:endParaRPr>
          </a:p>
          <a:p>
            <a:r>
              <a:rPr lang="tr-TR" sz="2400" b="0" i="0">
                <a:solidFill>
                  <a:srgbClr val="000000"/>
                </a:solidFill>
                <a:effectLst/>
                <a:latin typeface="+mj-lt"/>
              </a:rPr>
              <a:t>Sağlık Bilimleri Enstitüsü Dergisi’nde Enstitümüz öğrencilerinin kendilerini geliştirme olanakları bulunmaktadır. </a:t>
            </a:r>
          </a:p>
          <a:p>
            <a:endParaRPr lang="tr-TR" sz="2400">
              <a:solidFill>
                <a:srgbClr val="000000"/>
              </a:solidFill>
              <a:latin typeface="+mj-lt"/>
            </a:endParaRPr>
          </a:p>
          <a:p>
            <a:r>
              <a:rPr lang="tr-TR" sz="2400">
                <a:solidFill>
                  <a:srgbClr val="000000"/>
                </a:solidFill>
                <a:latin typeface="+mj-lt"/>
              </a:rPr>
              <a:t>Öğrencilerle hem yüz yüze hem de Whatsapp öğrenci grupları ile sürekli görüşme imkanı bulunmaktadır. </a:t>
            </a:r>
            <a:endParaRPr lang="tr-TR" sz="2400" b="0" i="0">
              <a:solidFill>
                <a:srgbClr val="000000"/>
              </a:solidFill>
              <a:effectLst/>
              <a:latin typeface="+mj-lt"/>
            </a:endParaRPr>
          </a:p>
        </p:txBody>
      </p:sp>
      <p:pic>
        <p:nvPicPr>
          <p:cNvPr id="7" name="Resim 6">
            <a:extLst>
              <a:ext uri="{FF2B5EF4-FFF2-40B4-BE49-F238E27FC236}">
                <a16:creationId xmlns:a16="http://schemas.microsoft.com/office/drawing/2014/main" id="{756F01AE-D992-4F89-7E2F-C19DB6ABF8A7}"/>
              </a:ext>
            </a:extLst>
          </p:cNvPr>
          <p:cNvPicPr>
            <a:picLocks noChangeAspect="1"/>
          </p:cNvPicPr>
          <p:nvPr/>
        </p:nvPicPr>
        <p:blipFill rotWithShape="1">
          <a:blip r:embed="rId2"/>
          <a:srcRect t="-8"/>
          <a:stretch/>
        </p:blipFill>
        <p:spPr>
          <a:xfrm>
            <a:off x="5930210" y="1461687"/>
            <a:ext cx="3283327" cy="4480944"/>
          </a:xfrm>
          <a:prstGeom prst="rect">
            <a:avLst/>
          </a:prstGeom>
        </p:spPr>
      </p:pic>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t="4678" b="42456"/>
          <a:stretch/>
        </p:blipFill>
        <p:spPr>
          <a:xfrm>
            <a:off x="8998649" y="1939925"/>
            <a:ext cx="3086100" cy="3625516"/>
          </a:xfrm>
          <a:prstGeom prst="rect">
            <a:avLst/>
          </a:prstGeom>
        </p:spPr>
      </p:pic>
    </p:spTree>
    <p:extLst>
      <p:ext uri="{BB962C8B-B14F-4D97-AF65-F5344CB8AC3E}">
        <p14:creationId xmlns:p14="http://schemas.microsoft.com/office/powerpoint/2010/main" val="570709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37562" y="1143000"/>
            <a:ext cx="11169162" cy="749300"/>
          </a:xfrm>
        </p:spPr>
        <p:txBody>
          <a:bodyPr/>
          <a:lstStyle/>
          <a:p>
            <a:r>
              <a:rPr lang="tr-TR" dirty="0">
                <a:solidFill>
                  <a:schemeClr val="tx1"/>
                </a:solidFill>
              </a:rPr>
              <a:t>Ödül ve Proje Teşvikleri vb.</a:t>
            </a:r>
          </a:p>
        </p:txBody>
      </p:sp>
      <p:sp>
        <p:nvSpPr>
          <p:cNvPr id="3" name="İçerik Yer Tutucusu 2"/>
          <p:cNvSpPr>
            <a:spLocks noGrp="1"/>
          </p:cNvSpPr>
          <p:nvPr>
            <p:ph idx="1"/>
          </p:nvPr>
        </p:nvSpPr>
        <p:spPr>
          <a:xfrm>
            <a:off x="334108" y="1939925"/>
            <a:ext cx="11019692" cy="4351338"/>
          </a:xfrm>
        </p:spPr>
        <p:txBody>
          <a:bodyPr/>
          <a:lstStyle/>
          <a:p>
            <a:pPr marL="0" indent="0">
              <a:buNone/>
            </a:pPr>
            <a:endParaRPr lang="tr-TR" dirty="0"/>
          </a:p>
          <a:p>
            <a:pPr>
              <a:buFont typeface="Wingdings" panose="05000000000000000000" pitchFamily="2" charset="2"/>
              <a:buChar char="Ø"/>
            </a:pPr>
            <a:r>
              <a:rPr lang="tr-TR" dirty="0">
                <a:latin typeface="+mj-lt"/>
              </a:rPr>
              <a:t> 2021 yılı </a:t>
            </a:r>
            <a:r>
              <a:rPr lang="tr-TR" b="1" dirty="0">
                <a:latin typeface="+mj-lt"/>
              </a:rPr>
              <a:t>Doktora Tez Ödülü </a:t>
            </a:r>
          </a:p>
          <a:p>
            <a:pPr marL="457200" lvl="1" indent="0">
              <a:buNone/>
            </a:pPr>
            <a:r>
              <a:rPr lang="tr-TR" dirty="0">
                <a:latin typeface="+mj-lt"/>
              </a:rPr>
              <a:t>(Doç. Dr. Ömer Çelik - </a:t>
            </a:r>
            <a:r>
              <a:rPr lang="tr-TR" dirty="0" err="1">
                <a:latin typeface="+mj-lt"/>
              </a:rPr>
              <a:t>Ahmi</a:t>
            </a:r>
            <a:r>
              <a:rPr lang="tr-TR" dirty="0">
                <a:latin typeface="+mj-lt"/>
              </a:rPr>
              <a:t> Öz)</a:t>
            </a:r>
          </a:p>
          <a:p>
            <a:pPr marL="457200" lvl="1" indent="0">
              <a:buNone/>
            </a:pPr>
            <a:r>
              <a:rPr lang="tr-TR" b="1" dirty="0">
                <a:latin typeface="+mj-lt"/>
              </a:rPr>
              <a:t>            (16.11.2022)</a:t>
            </a:r>
          </a:p>
          <a:p>
            <a:endParaRPr lang="tr-TR" dirty="0"/>
          </a:p>
        </p:txBody>
      </p:sp>
      <p:pic>
        <p:nvPicPr>
          <p:cNvPr id="5" name="Resim 4">
            <a:extLst>
              <a:ext uri="{FF2B5EF4-FFF2-40B4-BE49-F238E27FC236}">
                <a16:creationId xmlns:a16="http://schemas.microsoft.com/office/drawing/2014/main" id="{F4D83846-8F37-B034-C57B-285808F15F20}"/>
              </a:ext>
            </a:extLst>
          </p:cNvPr>
          <p:cNvPicPr>
            <a:picLocks noChangeAspect="1"/>
          </p:cNvPicPr>
          <p:nvPr/>
        </p:nvPicPr>
        <p:blipFill>
          <a:blip r:embed="rId2"/>
          <a:stretch>
            <a:fillRect/>
          </a:stretch>
        </p:blipFill>
        <p:spPr>
          <a:xfrm>
            <a:off x="5408799" y="1892300"/>
            <a:ext cx="5307327" cy="3746059"/>
          </a:xfrm>
          <a:prstGeom prst="rect">
            <a:avLst/>
          </a:prstGeom>
          <a:ln>
            <a:noFill/>
          </a:ln>
          <a:effectLst>
            <a:softEdge rad="112500"/>
          </a:effectLst>
        </p:spPr>
      </p:pic>
      <p:sp>
        <p:nvSpPr>
          <p:cNvPr id="6" name="Metin kutusu 5">
            <a:extLst>
              <a:ext uri="{FF2B5EF4-FFF2-40B4-BE49-F238E27FC236}">
                <a16:creationId xmlns:a16="http://schemas.microsoft.com/office/drawing/2014/main" id="{12F0D1CF-DDB1-0724-9EF8-E4B21779E43A}"/>
              </a:ext>
            </a:extLst>
          </p:cNvPr>
          <p:cNvSpPr txBox="1"/>
          <p:nvPr/>
        </p:nvSpPr>
        <p:spPr>
          <a:xfrm>
            <a:off x="513496" y="5610868"/>
            <a:ext cx="11301510" cy="707886"/>
          </a:xfrm>
          <a:prstGeom prst="rect">
            <a:avLst/>
          </a:prstGeom>
          <a:noFill/>
        </p:spPr>
        <p:txBody>
          <a:bodyPr wrap="square" rtlCol="0">
            <a:spAutoFit/>
          </a:bodyPr>
          <a:lstStyle/>
          <a:p>
            <a:pPr algn="ctr"/>
            <a:r>
              <a:rPr lang="tr-TR" sz="2000" b="0" i="0">
                <a:solidFill>
                  <a:srgbClr val="000000"/>
                </a:solidFill>
                <a:effectLst/>
                <a:latin typeface="+mj-lt"/>
              </a:rPr>
              <a:t>Yapılan </a:t>
            </a:r>
            <a:r>
              <a:rPr lang="tr-TR" sz="2000" b="0" i="0" dirty="0">
                <a:solidFill>
                  <a:srgbClr val="000000"/>
                </a:solidFill>
                <a:effectLst/>
                <a:latin typeface="+mj-lt"/>
              </a:rPr>
              <a:t>Değerlendirmeler Neticesinde Üretilmiş Olan Tez </a:t>
            </a:r>
            <a:r>
              <a:rPr lang="tr-TR" sz="2000" b="0" i="0">
                <a:solidFill>
                  <a:srgbClr val="000000"/>
                </a:solidFill>
                <a:effectLst/>
                <a:latin typeface="+mj-lt"/>
              </a:rPr>
              <a:t>Çıktıları ve </a:t>
            </a:r>
            <a:r>
              <a:rPr lang="tr-TR" sz="2000" b="0" i="0" dirty="0">
                <a:solidFill>
                  <a:srgbClr val="000000"/>
                </a:solidFill>
                <a:effectLst/>
                <a:latin typeface="+mj-lt"/>
              </a:rPr>
              <a:t>Sağladığı Yaygın Etkiler Sebebiyle Sağlık Bilimleri Enstitüsünde Tamamlanan Tez Çalışmasının Sahibi Dr. </a:t>
            </a:r>
            <a:r>
              <a:rPr lang="tr-TR" sz="2000" b="0" i="0" dirty="0" err="1">
                <a:solidFill>
                  <a:srgbClr val="000000"/>
                </a:solidFill>
                <a:effectLst/>
                <a:latin typeface="+mj-lt"/>
              </a:rPr>
              <a:t>Ahmi</a:t>
            </a:r>
            <a:r>
              <a:rPr lang="tr-TR" sz="2000" b="0" i="0" dirty="0">
                <a:solidFill>
                  <a:srgbClr val="000000"/>
                </a:solidFill>
                <a:effectLst/>
                <a:latin typeface="+mj-lt"/>
              </a:rPr>
              <a:t> </a:t>
            </a:r>
            <a:r>
              <a:rPr lang="tr-TR" sz="2000" b="0" i="0">
                <a:solidFill>
                  <a:srgbClr val="000000"/>
                </a:solidFill>
                <a:effectLst/>
                <a:latin typeface="+mj-lt"/>
              </a:rPr>
              <a:t>Öz ve </a:t>
            </a:r>
            <a:r>
              <a:rPr lang="tr-TR" sz="2000" b="0" i="0" dirty="0">
                <a:solidFill>
                  <a:srgbClr val="000000"/>
                </a:solidFill>
                <a:effectLst/>
                <a:latin typeface="+mj-lt"/>
              </a:rPr>
              <a:t>Danışmanı Doç. Dr. </a:t>
            </a:r>
            <a:r>
              <a:rPr lang="tr-TR" sz="2000" b="0" i="0">
                <a:solidFill>
                  <a:srgbClr val="000000"/>
                </a:solidFill>
                <a:effectLst/>
                <a:latin typeface="+mj-lt"/>
              </a:rPr>
              <a:t>Ömer Çelik</a:t>
            </a:r>
          </a:p>
        </p:txBody>
      </p:sp>
    </p:spTree>
    <p:extLst>
      <p:ext uri="{BB962C8B-B14F-4D97-AF65-F5344CB8AC3E}">
        <p14:creationId xmlns:p14="http://schemas.microsoft.com/office/powerpoint/2010/main" val="2767135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k 3">
            <a:extLst>
              <a:ext uri="{FF2B5EF4-FFF2-40B4-BE49-F238E27FC236}">
                <a16:creationId xmlns:a16="http://schemas.microsoft.com/office/drawing/2014/main" id="{DDED50D5-7A20-6DAB-541E-408550D9AA42}"/>
              </a:ext>
            </a:extLst>
          </p:cNvPr>
          <p:cNvGraphicFramePr>
            <a:graphicFrameLocks/>
          </p:cNvGraphicFramePr>
          <p:nvPr>
            <p:extLst>
              <p:ext uri="{D42A27DB-BD31-4B8C-83A1-F6EECF244321}">
                <p14:modId xmlns:p14="http://schemas.microsoft.com/office/powerpoint/2010/main" val="432236886"/>
              </p:ext>
            </p:extLst>
          </p:nvPr>
        </p:nvGraphicFramePr>
        <p:xfrm>
          <a:off x="591195" y="2037079"/>
          <a:ext cx="3787765" cy="4485902"/>
        </p:xfrm>
        <a:graphic>
          <a:graphicData uri="http://schemas.openxmlformats.org/drawingml/2006/chart">
            <c:chart xmlns:c="http://schemas.openxmlformats.org/drawingml/2006/chart" xmlns:r="http://schemas.openxmlformats.org/officeDocument/2006/relationships" r:id="rId3"/>
          </a:graphicData>
        </a:graphic>
      </p:graphicFrame>
      <p:sp>
        <p:nvSpPr>
          <p:cNvPr id="5" name="Dikdörtgen 4">
            <a:extLst>
              <a:ext uri="{FF2B5EF4-FFF2-40B4-BE49-F238E27FC236}">
                <a16:creationId xmlns:a16="http://schemas.microsoft.com/office/drawing/2014/main" id="{E787CB85-316E-99BA-2795-6233FEDC066E}"/>
              </a:ext>
            </a:extLst>
          </p:cNvPr>
          <p:cNvSpPr/>
          <p:nvPr/>
        </p:nvSpPr>
        <p:spPr>
          <a:xfrm>
            <a:off x="790143" y="1130368"/>
            <a:ext cx="5008551" cy="461665"/>
          </a:xfrm>
          <a:prstGeom prst="rect">
            <a:avLst/>
          </a:prstGeom>
        </p:spPr>
        <p:txBody>
          <a:bodyPr wrap="none">
            <a:spAutoFit/>
          </a:bodyPr>
          <a:lstStyle/>
          <a:p>
            <a:r>
              <a:rPr lang="tr-TR" sz="2400" dirty="0">
                <a:solidFill>
                  <a:srgbClr val="000000"/>
                </a:solidFill>
                <a:latin typeface="+mj-lt"/>
                <a:ea typeface="Calibri" panose="020F0502020204030204" pitchFamily="34" charset="0"/>
              </a:rPr>
              <a:t>2022-2023 Eğitim-Öğretim yılı itibariyle</a:t>
            </a:r>
          </a:p>
        </p:txBody>
      </p:sp>
      <p:graphicFrame>
        <p:nvGraphicFramePr>
          <p:cNvPr id="6" name="Grafik 5">
            <a:extLst>
              <a:ext uri="{FF2B5EF4-FFF2-40B4-BE49-F238E27FC236}">
                <a16:creationId xmlns:a16="http://schemas.microsoft.com/office/drawing/2014/main" id="{BAFD585C-65D0-E8A1-7DEB-BD2BB963237E}"/>
              </a:ext>
            </a:extLst>
          </p:cNvPr>
          <p:cNvGraphicFramePr>
            <a:graphicFrameLocks/>
          </p:cNvGraphicFramePr>
          <p:nvPr>
            <p:extLst>
              <p:ext uri="{D42A27DB-BD31-4B8C-83A1-F6EECF244321}">
                <p14:modId xmlns:p14="http://schemas.microsoft.com/office/powerpoint/2010/main" val="1023397042"/>
              </p:ext>
            </p:extLst>
          </p:nvPr>
        </p:nvGraphicFramePr>
        <p:xfrm>
          <a:off x="4541520" y="2037079"/>
          <a:ext cx="3787765" cy="4485902"/>
        </p:xfrm>
        <a:graphic>
          <a:graphicData uri="http://schemas.openxmlformats.org/drawingml/2006/chart">
            <c:chart xmlns:c="http://schemas.openxmlformats.org/drawingml/2006/chart" xmlns:r="http://schemas.openxmlformats.org/officeDocument/2006/relationships" r:id="rId4"/>
          </a:graphicData>
        </a:graphic>
      </p:graphicFrame>
      <p:sp>
        <p:nvSpPr>
          <p:cNvPr id="7" name="Sol Ayraç 6">
            <a:extLst>
              <a:ext uri="{FF2B5EF4-FFF2-40B4-BE49-F238E27FC236}">
                <a16:creationId xmlns:a16="http://schemas.microsoft.com/office/drawing/2014/main" id="{345E57D1-7128-F49A-236D-58A8ACBDA373}"/>
              </a:ext>
            </a:extLst>
          </p:cNvPr>
          <p:cNvSpPr/>
          <p:nvPr/>
        </p:nvSpPr>
        <p:spPr>
          <a:xfrm>
            <a:off x="204094" y="2486529"/>
            <a:ext cx="298142" cy="26159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9" name="Metin kutusu 8">
            <a:extLst>
              <a:ext uri="{FF2B5EF4-FFF2-40B4-BE49-F238E27FC236}">
                <a16:creationId xmlns:a16="http://schemas.microsoft.com/office/drawing/2014/main" id="{2C1B21F3-1DF5-D404-E08F-D6D1346FFDF8}"/>
              </a:ext>
            </a:extLst>
          </p:cNvPr>
          <p:cNvSpPr txBox="1"/>
          <p:nvPr/>
        </p:nvSpPr>
        <p:spPr>
          <a:xfrm rot="16200000">
            <a:off x="-756322" y="3088992"/>
            <a:ext cx="1730674" cy="369332"/>
          </a:xfrm>
          <a:prstGeom prst="rect">
            <a:avLst/>
          </a:prstGeom>
          <a:noFill/>
        </p:spPr>
        <p:txBody>
          <a:bodyPr wrap="square" rtlCol="0">
            <a:spAutoFit/>
          </a:bodyPr>
          <a:lstStyle/>
          <a:p>
            <a:r>
              <a:rPr lang="tr-TR" dirty="0"/>
              <a:t>49 öğrenci</a:t>
            </a:r>
          </a:p>
        </p:txBody>
      </p:sp>
      <p:sp>
        <p:nvSpPr>
          <p:cNvPr id="10" name="Metin kutusu 9">
            <a:extLst>
              <a:ext uri="{FF2B5EF4-FFF2-40B4-BE49-F238E27FC236}">
                <a16:creationId xmlns:a16="http://schemas.microsoft.com/office/drawing/2014/main" id="{EAB64009-9FC3-C57B-7441-9C8B6F67E771}"/>
              </a:ext>
            </a:extLst>
          </p:cNvPr>
          <p:cNvSpPr txBox="1"/>
          <p:nvPr/>
        </p:nvSpPr>
        <p:spPr>
          <a:xfrm rot="5400000">
            <a:off x="8171416" y="3954329"/>
            <a:ext cx="1195269" cy="369332"/>
          </a:xfrm>
          <a:prstGeom prst="rect">
            <a:avLst/>
          </a:prstGeom>
          <a:noFill/>
        </p:spPr>
        <p:txBody>
          <a:bodyPr wrap="square" rtlCol="0">
            <a:spAutoFit/>
          </a:bodyPr>
          <a:lstStyle/>
          <a:p>
            <a:r>
              <a:rPr lang="tr-TR" dirty="0"/>
              <a:t>43 öğrenci</a:t>
            </a:r>
          </a:p>
        </p:txBody>
      </p:sp>
      <p:sp>
        <p:nvSpPr>
          <p:cNvPr id="11" name="Unvan 1">
            <a:extLst>
              <a:ext uri="{FF2B5EF4-FFF2-40B4-BE49-F238E27FC236}">
                <a16:creationId xmlns:a16="http://schemas.microsoft.com/office/drawing/2014/main" id="{4A30D5B4-2CCC-14B7-4F45-FB4EB88DFAC4}"/>
              </a:ext>
            </a:extLst>
          </p:cNvPr>
          <p:cNvSpPr>
            <a:spLocks noGrp="1"/>
          </p:cNvSpPr>
          <p:nvPr>
            <p:ph type="title"/>
          </p:nvPr>
        </p:nvSpPr>
        <p:spPr>
          <a:xfrm>
            <a:off x="117636" y="46577"/>
            <a:ext cx="4423884" cy="749300"/>
          </a:xfrm>
        </p:spPr>
        <p:txBody>
          <a:bodyPr/>
          <a:lstStyle/>
          <a:p>
            <a:r>
              <a:rPr lang="tr-TR" dirty="0">
                <a:solidFill>
                  <a:schemeClr val="tx1"/>
                </a:solidFill>
              </a:rPr>
              <a:t>Sayılarla Enstitümüz</a:t>
            </a:r>
          </a:p>
        </p:txBody>
      </p:sp>
      <p:graphicFrame>
        <p:nvGraphicFramePr>
          <p:cNvPr id="12" name="Tablo 11">
            <a:extLst>
              <a:ext uri="{FF2B5EF4-FFF2-40B4-BE49-F238E27FC236}">
                <a16:creationId xmlns:a16="http://schemas.microsoft.com/office/drawing/2014/main" id="{BBED7EA6-CC72-2F4F-8E3D-52EA75EE41C5}"/>
              </a:ext>
            </a:extLst>
          </p:cNvPr>
          <p:cNvGraphicFramePr>
            <a:graphicFrameLocks noGrp="1"/>
          </p:cNvGraphicFramePr>
          <p:nvPr>
            <p:extLst>
              <p:ext uri="{D42A27DB-BD31-4B8C-83A1-F6EECF244321}">
                <p14:modId xmlns:p14="http://schemas.microsoft.com/office/powerpoint/2010/main" val="2440498202"/>
              </p:ext>
            </p:extLst>
          </p:nvPr>
        </p:nvGraphicFramePr>
        <p:xfrm>
          <a:off x="8953717" y="2037079"/>
          <a:ext cx="3126523" cy="4474033"/>
        </p:xfrm>
        <a:graphic>
          <a:graphicData uri="http://schemas.openxmlformats.org/drawingml/2006/table">
            <a:tbl>
              <a:tblPr firstRow="1" firstCol="1" bandRow="1">
                <a:tableStyleId>{5C22544A-7EE6-4342-B048-85BDC9FD1C3A}</a:tableStyleId>
              </a:tblPr>
              <a:tblGrid>
                <a:gridCol w="1761478">
                  <a:extLst>
                    <a:ext uri="{9D8B030D-6E8A-4147-A177-3AD203B41FA5}">
                      <a16:colId xmlns:a16="http://schemas.microsoft.com/office/drawing/2014/main" val="3820691812"/>
                    </a:ext>
                  </a:extLst>
                </a:gridCol>
                <a:gridCol w="695797">
                  <a:extLst>
                    <a:ext uri="{9D8B030D-6E8A-4147-A177-3AD203B41FA5}">
                      <a16:colId xmlns:a16="http://schemas.microsoft.com/office/drawing/2014/main" val="854110154"/>
                    </a:ext>
                  </a:extLst>
                </a:gridCol>
                <a:gridCol w="669248">
                  <a:extLst>
                    <a:ext uri="{9D8B030D-6E8A-4147-A177-3AD203B41FA5}">
                      <a16:colId xmlns:a16="http://schemas.microsoft.com/office/drawing/2014/main" val="2975626753"/>
                    </a:ext>
                  </a:extLst>
                </a:gridCol>
              </a:tblGrid>
              <a:tr h="249735">
                <a:tc gridSpan="3">
                  <a:txBody>
                    <a:bodyPr/>
                    <a:lstStyle/>
                    <a:p>
                      <a:pPr algn="ctr">
                        <a:lnSpc>
                          <a:spcPct val="107000"/>
                        </a:lnSpc>
                        <a:spcAft>
                          <a:spcPts val="800"/>
                        </a:spcAft>
                      </a:pPr>
                      <a:r>
                        <a:rPr lang="tr-TR" sz="1200">
                          <a:effectLst/>
                        </a:rPr>
                        <a:t>TIP FAKÜLTESİ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562277638"/>
                  </a:ext>
                </a:extLst>
              </a:tr>
              <a:tr h="511061">
                <a:tc>
                  <a:txBody>
                    <a:bodyPr/>
                    <a:lstStyle/>
                    <a:p>
                      <a:pPr>
                        <a:lnSpc>
                          <a:spcPct val="107000"/>
                        </a:lnSpc>
                        <a:spcAft>
                          <a:spcPts val="800"/>
                        </a:spcAft>
                      </a:pPr>
                      <a:r>
                        <a:rPr lang="tr-TR" sz="1200">
                          <a:effectLst/>
                        </a:rPr>
                        <a:t>Anabilim Dalları</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Yüksek Lisans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Doktora</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3733961712"/>
                  </a:ext>
                </a:extLst>
              </a:tr>
              <a:tr h="249735">
                <a:tc>
                  <a:txBody>
                    <a:bodyPr/>
                    <a:lstStyle/>
                    <a:p>
                      <a:pPr>
                        <a:lnSpc>
                          <a:spcPct val="107000"/>
                        </a:lnSpc>
                        <a:spcAft>
                          <a:spcPts val="800"/>
                        </a:spcAft>
                      </a:pPr>
                      <a:r>
                        <a:rPr lang="tr-TR" sz="1200" kern="1200">
                          <a:effectLst/>
                        </a:rPr>
                        <a:t>Fizyoloji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1961160802"/>
                  </a:ext>
                </a:extLst>
              </a:tr>
              <a:tr h="249735">
                <a:tc>
                  <a:txBody>
                    <a:bodyPr/>
                    <a:lstStyle/>
                    <a:p>
                      <a:pPr>
                        <a:lnSpc>
                          <a:spcPct val="107000"/>
                        </a:lnSpc>
                        <a:spcAft>
                          <a:spcPts val="800"/>
                        </a:spcAft>
                      </a:pPr>
                      <a:r>
                        <a:rPr lang="tr-TR" sz="1200" kern="1200">
                          <a:effectLst/>
                        </a:rPr>
                        <a:t>Tıbbi Biyokimya</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X</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432685161"/>
                  </a:ext>
                </a:extLst>
              </a:tr>
              <a:tr h="249735">
                <a:tc>
                  <a:txBody>
                    <a:bodyPr/>
                    <a:lstStyle/>
                    <a:p>
                      <a:pPr>
                        <a:lnSpc>
                          <a:spcPct val="107000"/>
                        </a:lnSpc>
                        <a:spcAft>
                          <a:spcPts val="800"/>
                        </a:spcAft>
                      </a:pPr>
                      <a:r>
                        <a:rPr lang="tr-TR" sz="1200" kern="1200" dirty="0">
                          <a:effectLst/>
                        </a:rPr>
                        <a:t>Tıbbi Biyoloji</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1052838377"/>
                  </a:ext>
                </a:extLst>
              </a:tr>
              <a:tr h="249735">
                <a:tc>
                  <a:txBody>
                    <a:bodyPr/>
                    <a:lstStyle/>
                    <a:p>
                      <a:pPr>
                        <a:lnSpc>
                          <a:spcPct val="107000"/>
                        </a:lnSpc>
                        <a:spcAft>
                          <a:spcPts val="800"/>
                        </a:spcAft>
                      </a:pPr>
                      <a:r>
                        <a:rPr lang="tr-TR" sz="1200" kern="1200">
                          <a:effectLst/>
                        </a:rPr>
                        <a:t>Histoloji ve Embriyoloji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X</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524313482"/>
                  </a:ext>
                </a:extLst>
              </a:tr>
              <a:tr h="249735">
                <a:tc>
                  <a:txBody>
                    <a:bodyPr/>
                    <a:lstStyle/>
                    <a:p>
                      <a:pPr>
                        <a:lnSpc>
                          <a:spcPct val="107000"/>
                        </a:lnSpc>
                        <a:spcAft>
                          <a:spcPts val="800"/>
                        </a:spcAft>
                      </a:pPr>
                      <a:r>
                        <a:rPr lang="tr-TR" sz="1200" kern="1200">
                          <a:effectLst/>
                        </a:rPr>
                        <a:t>Anatomi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X</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3544988253"/>
                  </a:ext>
                </a:extLst>
              </a:tr>
              <a:tr h="249735">
                <a:tc>
                  <a:txBody>
                    <a:bodyPr/>
                    <a:lstStyle/>
                    <a:p>
                      <a:pPr>
                        <a:lnSpc>
                          <a:spcPct val="107000"/>
                        </a:lnSpc>
                        <a:spcAft>
                          <a:spcPts val="800"/>
                        </a:spcAft>
                      </a:pPr>
                      <a:r>
                        <a:rPr lang="tr-TR" sz="1200" kern="1200">
                          <a:effectLst/>
                        </a:rPr>
                        <a:t>Halk Sağlığı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1155457530"/>
                  </a:ext>
                </a:extLst>
              </a:tr>
              <a:tr h="249735">
                <a:tc>
                  <a:txBody>
                    <a:bodyPr/>
                    <a:lstStyle/>
                    <a:p>
                      <a:pPr>
                        <a:lnSpc>
                          <a:spcPct val="107000"/>
                        </a:lnSpc>
                        <a:spcAft>
                          <a:spcPts val="800"/>
                        </a:spcAft>
                      </a:pPr>
                      <a:r>
                        <a:rPr lang="tr-TR" sz="1200" kern="1200">
                          <a:effectLst/>
                        </a:rPr>
                        <a:t>Tıbbi Farmakolojİ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1664365624"/>
                  </a:ext>
                </a:extLst>
              </a:tr>
              <a:tr h="249735">
                <a:tc>
                  <a:txBody>
                    <a:bodyPr/>
                    <a:lstStyle/>
                    <a:p>
                      <a:pPr>
                        <a:lnSpc>
                          <a:spcPct val="107000"/>
                        </a:lnSpc>
                        <a:spcAft>
                          <a:spcPts val="800"/>
                        </a:spcAft>
                      </a:pPr>
                      <a:r>
                        <a:rPr lang="tr-TR" sz="1200" kern="1200">
                          <a:effectLst/>
                        </a:rPr>
                        <a:t>Biyofizik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814617123"/>
                  </a:ext>
                </a:extLst>
              </a:tr>
              <a:tr h="260081">
                <a:tc>
                  <a:txBody>
                    <a:bodyPr/>
                    <a:lstStyle/>
                    <a:p>
                      <a:pPr>
                        <a:lnSpc>
                          <a:spcPct val="107000"/>
                        </a:lnSpc>
                        <a:spcAft>
                          <a:spcPts val="800"/>
                        </a:spcAft>
                      </a:pPr>
                      <a:r>
                        <a:rPr lang="tr-TR" sz="1200">
                          <a:effectLst/>
                        </a:rPr>
                        <a:t>Sinir Bilimleri (Disiplinlerası)</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 -</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2956695812"/>
                  </a:ext>
                </a:extLst>
              </a:tr>
              <a:tr h="527513">
                <a:tc>
                  <a:txBody>
                    <a:bodyPr/>
                    <a:lstStyle/>
                    <a:p>
                      <a:pPr>
                        <a:lnSpc>
                          <a:spcPct val="107000"/>
                        </a:lnSpc>
                        <a:spcAft>
                          <a:spcPts val="800"/>
                        </a:spcAft>
                      </a:pPr>
                      <a:r>
                        <a:rPr lang="tr-TR" sz="1200" kern="1200">
                          <a:effectLst/>
                        </a:rPr>
                        <a:t>Biyoistatistik ve Tıp Bilişimi (Disiplinlerası)</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 -</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896497903"/>
                  </a:ext>
                </a:extLst>
              </a:tr>
              <a:tr h="511061">
                <a:tc>
                  <a:txBody>
                    <a:bodyPr/>
                    <a:lstStyle/>
                    <a:p>
                      <a:pPr>
                        <a:lnSpc>
                          <a:spcPct val="107000"/>
                        </a:lnSpc>
                        <a:spcAft>
                          <a:spcPts val="800"/>
                        </a:spcAft>
                      </a:pPr>
                      <a:r>
                        <a:rPr lang="tr-TR" sz="1200" kern="1200">
                          <a:effectLst/>
                        </a:rPr>
                        <a:t>Rejeneratif Tıp (Disiplinlerası)</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 -</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3650555449"/>
                  </a:ext>
                </a:extLst>
              </a:tr>
              <a:tr h="294005">
                <a:tc>
                  <a:txBody>
                    <a:bodyPr/>
                    <a:lstStyle/>
                    <a:p>
                      <a:pPr>
                        <a:lnSpc>
                          <a:spcPct val="107000"/>
                        </a:lnSpc>
                        <a:spcAft>
                          <a:spcPts val="800"/>
                        </a:spcAft>
                      </a:pPr>
                      <a:r>
                        <a:rPr lang="tr-TR" sz="1200" kern="1200">
                          <a:effectLst/>
                        </a:rPr>
                        <a:t>Tıbbi Mikrobiyoloji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tc>
                  <a:txBody>
                    <a:bodyPr/>
                    <a:lstStyle/>
                    <a:p>
                      <a:pPr>
                        <a:lnSpc>
                          <a:spcPct val="107000"/>
                        </a:lnSpc>
                        <a:spcAft>
                          <a:spcPts val="800"/>
                        </a:spcAft>
                      </a:pPr>
                      <a:r>
                        <a:rPr lang="tr-TR" sz="1200" dirty="0">
                          <a:effectLst/>
                        </a:rPr>
                        <a:t>X</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1063" marR="61063" marT="0" marB="0"/>
                </a:tc>
                <a:extLst>
                  <a:ext uri="{0D108BD9-81ED-4DB2-BD59-A6C34878D82A}">
                    <a16:rowId xmlns:a16="http://schemas.microsoft.com/office/drawing/2014/main" val="822876729"/>
                  </a:ext>
                </a:extLst>
              </a:tr>
            </a:tbl>
          </a:graphicData>
        </a:graphic>
      </p:graphicFrame>
      <p:sp>
        <p:nvSpPr>
          <p:cNvPr id="13" name="Sağ Ayraç 12">
            <a:extLst>
              <a:ext uri="{FF2B5EF4-FFF2-40B4-BE49-F238E27FC236}">
                <a16:creationId xmlns:a16="http://schemas.microsoft.com/office/drawing/2014/main" id="{85594FB5-E813-DDD7-5026-DE9241E94C8B}"/>
              </a:ext>
            </a:extLst>
          </p:cNvPr>
          <p:cNvSpPr/>
          <p:nvPr/>
        </p:nvSpPr>
        <p:spPr>
          <a:xfrm>
            <a:off x="8179032" y="2748541"/>
            <a:ext cx="405353" cy="2780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Tree>
    <p:extLst>
      <p:ext uri="{BB962C8B-B14F-4D97-AF65-F5344CB8AC3E}">
        <p14:creationId xmlns:p14="http://schemas.microsoft.com/office/powerpoint/2010/main" val="937278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van 1"/>
          <p:cNvSpPr>
            <a:spLocks noGrp="1"/>
          </p:cNvSpPr>
          <p:nvPr>
            <p:ph type="title"/>
          </p:nvPr>
        </p:nvSpPr>
        <p:spPr>
          <a:xfrm>
            <a:off x="361476" y="25400"/>
            <a:ext cx="4423884" cy="749300"/>
          </a:xfrm>
        </p:spPr>
        <p:txBody>
          <a:bodyPr/>
          <a:lstStyle/>
          <a:p>
            <a:r>
              <a:rPr lang="tr-TR" dirty="0">
                <a:solidFill>
                  <a:schemeClr val="tx1"/>
                </a:solidFill>
              </a:rPr>
              <a:t>Sayılarla Enstitümüz</a:t>
            </a:r>
          </a:p>
        </p:txBody>
      </p:sp>
      <p:sp>
        <p:nvSpPr>
          <p:cNvPr id="10" name="Dikdörtgen 9"/>
          <p:cNvSpPr/>
          <p:nvPr/>
        </p:nvSpPr>
        <p:spPr>
          <a:xfrm>
            <a:off x="838200" y="1928800"/>
            <a:ext cx="5077480" cy="830997"/>
          </a:xfrm>
          <a:prstGeom prst="rect">
            <a:avLst/>
          </a:prstGeom>
        </p:spPr>
        <p:txBody>
          <a:bodyPr wrap="none">
            <a:spAutoFit/>
          </a:bodyPr>
          <a:lstStyle/>
          <a:p>
            <a:r>
              <a:rPr lang="tr-TR" sz="2400" dirty="0">
                <a:solidFill>
                  <a:srgbClr val="000000"/>
                </a:solidFill>
                <a:latin typeface="+mj-lt"/>
                <a:ea typeface="Calibri" panose="020F0502020204030204" pitchFamily="34" charset="0"/>
              </a:rPr>
              <a:t>2022-2023 Eğitim-Öğretim yılı itibariyle </a:t>
            </a:r>
          </a:p>
          <a:p>
            <a:r>
              <a:rPr lang="tr-TR" sz="2400" dirty="0">
                <a:solidFill>
                  <a:srgbClr val="000000"/>
                </a:solidFill>
                <a:latin typeface="+mj-lt"/>
                <a:ea typeface="Calibri" panose="020F0502020204030204" pitchFamily="34" charset="0"/>
              </a:rPr>
              <a:t>Diş Hekimliği Fakültesinde </a:t>
            </a:r>
          </a:p>
        </p:txBody>
      </p:sp>
      <p:sp>
        <p:nvSpPr>
          <p:cNvPr id="12" name="Dikdörtgen 11"/>
          <p:cNvSpPr/>
          <p:nvPr/>
        </p:nvSpPr>
        <p:spPr>
          <a:xfrm>
            <a:off x="7861954" y="374727"/>
            <a:ext cx="4682493" cy="830997"/>
          </a:xfrm>
          <a:prstGeom prst="rect">
            <a:avLst/>
          </a:prstGeom>
        </p:spPr>
        <p:txBody>
          <a:bodyPr wrap="square">
            <a:spAutoFit/>
          </a:bodyPr>
          <a:lstStyle/>
          <a:p>
            <a:r>
              <a:rPr lang="tr-TR" sz="2400" dirty="0">
                <a:solidFill>
                  <a:srgbClr val="000000"/>
                </a:solidFill>
                <a:latin typeface="+mj-lt"/>
                <a:ea typeface="Calibri" panose="020F0502020204030204" pitchFamily="34" charset="0"/>
              </a:rPr>
              <a:t>2022-2023 Eğitim-Öğretim yılı itibariyle Eczacılık Fakültesinde </a:t>
            </a:r>
          </a:p>
        </p:txBody>
      </p:sp>
      <p:sp>
        <p:nvSpPr>
          <p:cNvPr id="15" name="Dikdörtgen 14"/>
          <p:cNvSpPr/>
          <p:nvPr/>
        </p:nvSpPr>
        <p:spPr>
          <a:xfrm>
            <a:off x="6698723" y="3835763"/>
            <a:ext cx="5445716" cy="707886"/>
          </a:xfrm>
          <a:prstGeom prst="rect">
            <a:avLst/>
          </a:prstGeom>
        </p:spPr>
        <p:txBody>
          <a:bodyPr wrap="square">
            <a:spAutoFit/>
          </a:bodyPr>
          <a:lstStyle/>
          <a:p>
            <a:r>
              <a:rPr lang="tr-TR" sz="2000" b="1" dirty="0">
                <a:solidFill>
                  <a:srgbClr val="000000"/>
                </a:solidFill>
                <a:latin typeface="+mj-lt"/>
                <a:ea typeface="Calibri" panose="020F0502020204030204" pitchFamily="34" charset="0"/>
              </a:rPr>
              <a:t>2022-2023 Eğitim-Öğretim yılı itibariyle Spor Bilimleri Fakültesinde</a:t>
            </a:r>
          </a:p>
        </p:txBody>
      </p:sp>
      <p:sp>
        <p:nvSpPr>
          <p:cNvPr id="3" name="Sol Ayraç 2">
            <a:extLst>
              <a:ext uri="{FF2B5EF4-FFF2-40B4-BE49-F238E27FC236}">
                <a16:creationId xmlns:a16="http://schemas.microsoft.com/office/drawing/2014/main" id="{55648550-813C-DA69-BD05-C5EC015558F4}"/>
              </a:ext>
            </a:extLst>
          </p:cNvPr>
          <p:cNvSpPr/>
          <p:nvPr/>
        </p:nvSpPr>
        <p:spPr>
          <a:xfrm>
            <a:off x="409782" y="2983434"/>
            <a:ext cx="298142" cy="26159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4" name="Metin kutusu 3">
            <a:extLst>
              <a:ext uri="{FF2B5EF4-FFF2-40B4-BE49-F238E27FC236}">
                <a16:creationId xmlns:a16="http://schemas.microsoft.com/office/drawing/2014/main" id="{3E54C79D-3CF2-350F-AC35-1B380536F103}"/>
              </a:ext>
            </a:extLst>
          </p:cNvPr>
          <p:cNvSpPr txBox="1"/>
          <p:nvPr/>
        </p:nvSpPr>
        <p:spPr>
          <a:xfrm rot="16200000">
            <a:off x="-633110" y="3938255"/>
            <a:ext cx="1730674" cy="369332"/>
          </a:xfrm>
          <a:prstGeom prst="rect">
            <a:avLst/>
          </a:prstGeom>
          <a:noFill/>
        </p:spPr>
        <p:txBody>
          <a:bodyPr wrap="square" rtlCol="0">
            <a:spAutoFit/>
          </a:bodyPr>
          <a:lstStyle/>
          <a:p>
            <a:r>
              <a:rPr lang="tr-TR" dirty="0"/>
              <a:t>33 öğrenci</a:t>
            </a:r>
          </a:p>
        </p:txBody>
      </p:sp>
      <p:sp>
        <p:nvSpPr>
          <p:cNvPr id="9" name="Sol Ayraç 8">
            <a:extLst>
              <a:ext uri="{FF2B5EF4-FFF2-40B4-BE49-F238E27FC236}">
                <a16:creationId xmlns:a16="http://schemas.microsoft.com/office/drawing/2014/main" id="{24886336-A050-BEEE-7103-77436734020E}"/>
              </a:ext>
            </a:extLst>
          </p:cNvPr>
          <p:cNvSpPr/>
          <p:nvPr/>
        </p:nvSpPr>
        <p:spPr>
          <a:xfrm>
            <a:off x="6933339" y="1631139"/>
            <a:ext cx="275999" cy="17792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graphicFrame>
        <p:nvGraphicFramePr>
          <p:cNvPr id="18" name="Grafik 17">
            <a:extLst>
              <a:ext uri="{FF2B5EF4-FFF2-40B4-BE49-F238E27FC236}">
                <a16:creationId xmlns:a16="http://schemas.microsoft.com/office/drawing/2014/main" id="{D768D9F7-48E5-C56E-1CF7-FCBCCFD86889}"/>
              </a:ext>
            </a:extLst>
          </p:cNvPr>
          <p:cNvGraphicFramePr>
            <a:graphicFrameLocks/>
          </p:cNvGraphicFramePr>
          <p:nvPr>
            <p:extLst>
              <p:ext uri="{D42A27DB-BD31-4B8C-83A1-F6EECF244321}">
                <p14:modId xmlns:p14="http://schemas.microsoft.com/office/powerpoint/2010/main" val="1426593343"/>
              </p:ext>
            </p:extLst>
          </p:nvPr>
        </p:nvGraphicFramePr>
        <p:xfrm>
          <a:off x="7438819" y="1143000"/>
          <a:ext cx="45720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20" name="Metin kutusu 19">
            <a:extLst>
              <a:ext uri="{FF2B5EF4-FFF2-40B4-BE49-F238E27FC236}">
                <a16:creationId xmlns:a16="http://schemas.microsoft.com/office/drawing/2014/main" id="{7D638EDE-677C-0BD4-29DA-4E6D34AD9553}"/>
              </a:ext>
            </a:extLst>
          </p:cNvPr>
          <p:cNvSpPr txBox="1"/>
          <p:nvPr/>
        </p:nvSpPr>
        <p:spPr>
          <a:xfrm rot="16200000">
            <a:off x="5883336" y="2195773"/>
            <a:ext cx="1730674" cy="369332"/>
          </a:xfrm>
          <a:prstGeom prst="rect">
            <a:avLst/>
          </a:prstGeom>
          <a:noFill/>
        </p:spPr>
        <p:txBody>
          <a:bodyPr wrap="square" rtlCol="0">
            <a:spAutoFit/>
          </a:bodyPr>
          <a:lstStyle/>
          <a:p>
            <a:r>
              <a:rPr lang="tr-TR" dirty="0"/>
              <a:t>9 öğrenci</a:t>
            </a:r>
          </a:p>
        </p:txBody>
      </p:sp>
      <p:graphicFrame>
        <p:nvGraphicFramePr>
          <p:cNvPr id="21" name="Grafik 20">
            <a:extLst>
              <a:ext uri="{FF2B5EF4-FFF2-40B4-BE49-F238E27FC236}">
                <a16:creationId xmlns:a16="http://schemas.microsoft.com/office/drawing/2014/main" id="{026A7FCA-9A15-6710-058C-C44EBB2C0B52}"/>
              </a:ext>
            </a:extLst>
          </p:cNvPr>
          <p:cNvGraphicFramePr>
            <a:graphicFrameLocks/>
          </p:cNvGraphicFramePr>
          <p:nvPr>
            <p:extLst>
              <p:ext uri="{D42A27DB-BD31-4B8C-83A1-F6EECF244321}">
                <p14:modId xmlns:p14="http://schemas.microsoft.com/office/powerpoint/2010/main" val="1444388105"/>
              </p:ext>
            </p:extLst>
          </p:nvPr>
        </p:nvGraphicFramePr>
        <p:xfrm>
          <a:off x="7438819" y="4532258"/>
          <a:ext cx="4572000" cy="22272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Grafik 21">
            <a:extLst>
              <a:ext uri="{FF2B5EF4-FFF2-40B4-BE49-F238E27FC236}">
                <a16:creationId xmlns:a16="http://schemas.microsoft.com/office/drawing/2014/main" id="{3AD2B05A-5204-D1E9-7DB9-619AAAC2D23E}"/>
              </a:ext>
            </a:extLst>
          </p:cNvPr>
          <p:cNvGraphicFramePr>
            <a:graphicFrameLocks/>
          </p:cNvGraphicFramePr>
          <p:nvPr>
            <p:extLst>
              <p:ext uri="{D42A27DB-BD31-4B8C-83A1-F6EECF244321}">
                <p14:modId xmlns:p14="http://schemas.microsoft.com/office/powerpoint/2010/main" val="4115102990"/>
              </p:ext>
            </p:extLst>
          </p:nvPr>
        </p:nvGraphicFramePr>
        <p:xfrm>
          <a:off x="779114" y="2867249"/>
          <a:ext cx="4840162" cy="3352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3871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nvan 1"/>
          <p:cNvSpPr>
            <a:spLocks noGrp="1"/>
          </p:cNvSpPr>
          <p:nvPr>
            <p:ph type="title"/>
          </p:nvPr>
        </p:nvSpPr>
        <p:spPr>
          <a:xfrm>
            <a:off x="838200" y="1143000"/>
            <a:ext cx="10515600" cy="749300"/>
          </a:xfrm>
        </p:spPr>
        <p:txBody>
          <a:bodyPr/>
          <a:lstStyle/>
          <a:p>
            <a:r>
              <a:rPr lang="tr-TR" dirty="0">
                <a:solidFill>
                  <a:schemeClr val="tx1"/>
                </a:solidFill>
              </a:rPr>
              <a:t>Sayılarla Enstitümüz</a:t>
            </a:r>
          </a:p>
        </p:txBody>
      </p:sp>
      <p:sp>
        <p:nvSpPr>
          <p:cNvPr id="11" name="Dikdörtgen 10"/>
          <p:cNvSpPr/>
          <p:nvPr/>
        </p:nvSpPr>
        <p:spPr>
          <a:xfrm>
            <a:off x="189728" y="1942795"/>
            <a:ext cx="9698731" cy="461665"/>
          </a:xfrm>
          <a:prstGeom prst="rect">
            <a:avLst/>
          </a:prstGeom>
        </p:spPr>
        <p:txBody>
          <a:bodyPr wrap="square">
            <a:spAutoFit/>
          </a:bodyPr>
          <a:lstStyle/>
          <a:p>
            <a:r>
              <a:rPr lang="tr-TR" sz="2400" dirty="0">
                <a:solidFill>
                  <a:srgbClr val="000000"/>
                </a:solidFill>
                <a:latin typeface="+mj-lt"/>
                <a:ea typeface="Calibri" panose="020F0502020204030204" pitchFamily="34" charset="0"/>
              </a:rPr>
              <a:t>2022-2023 Eğitim-Öğretim yılı itibariyle Sağlık Bilimleri Fakültesinde </a:t>
            </a:r>
          </a:p>
        </p:txBody>
      </p:sp>
      <p:graphicFrame>
        <p:nvGraphicFramePr>
          <p:cNvPr id="4" name="Grafik 3">
            <a:extLst>
              <a:ext uri="{FF2B5EF4-FFF2-40B4-BE49-F238E27FC236}">
                <a16:creationId xmlns:a16="http://schemas.microsoft.com/office/drawing/2014/main" id="{7BA6DABF-B8F3-BCE6-BF65-698CEAA2BA47}"/>
              </a:ext>
            </a:extLst>
          </p:cNvPr>
          <p:cNvGraphicFramePr>
            <a:graphicFrameLocks/>
          </p:cNvGraphicFramePr>
          <p:nvPr>
            <p:extLst>
              <p:ext uri="{D42A27DB-BD31-4B8C-83A1-F6EECF244321}">
                <p14:modId xmlns:p14="http://schemas.microsoft.com/office/powerpoint/2010/main" val="3226599737"/>
              </p:ext>
            </p:extLst>
          </p:nvPr>
        </p:nvGraphicFramePr>
        <p:xfrm>
          <a:off x="525763" y="2520980"/>
          <a:ext cx="4005598" cy="3849707"/>
        </p:xfrm>
        <a:graphic>
          <a:graphicData uri="http://schemas.openxmlformats.org/drawingml/2006/chart">
            <c:chart xmlns:c="http://schemas.openxmlformats.org/drawingml/2006/chart" xmlns:r="http://schemas.openxmlformats.org/officeDocument/2006/relationships" r:id="rId2"/>
          </a:graphicData>
        </a:graphic>
      </p:graphicFrame>
      <p:sp>
        <p:nvSpPr>
          <p:cNvPr id="5" name="Sol Ayraç 4">
            <a:extLst>
              <a:ext uri="{FF2B5EF4-FFF2-40B4-BE49-F238E27FC236}">
                <a16:creationId xmlns:a16="http://schemas.microsoft.com/office/drawing/2014/main" id="{F770ADD4-2D94-5F9A-6F42-247989212837}"/>
              </a:ext>
            </a:extLst>
          </p:cNvPr>
          <p:cNvSpPr/>
          <p:nvPr/>
        </p:nvSpPr>
        <p:spPr>
          <a:xfrm>
            <a:off x="189728" y="2786973"/>
            <a:ext cx="298142" cy="261593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6" name="Metin kutusu 5">
            <a:extLst>
              <a:ext uri="{FF2B5EF4-FFF2-40B4-BE49-F238E27FC236}">
                <a16:creationId xmlns:a16="http://schemas.microsoft.com/office/drawing/2014/main" id="{976268AC-D990-D62E-C9FD-8B1695F643BD}"/>
              </a:ext>
            </a:extLst>
          </p:cNvPr>
          <p:cNvSpPr txBox="1"/>
          <p:nvPr/>
        </p:nvSpPr>
        <p:spPr>
          <a:xfrm rot="16200000">
            <a:off x="-671720" y="3688202"/>
            <a:ext cx="1730674" cy="369332"/>
          </a:xfrm>
          <a:prstGeom prst="rect">
            <a:avLst/>
          </a:prstGeom>
          <a:noFill/>
        </p:spPr>
        <p:txBody>
          <a:bodyPr wrap="square" rtlCol="0">
            <a:spAutoFit/>
          </a:bodyPr>
          <a:lstStyle/>
          <a:p>
            <a:r>
              <a:rPr lang="tr-TR" dirty="0"/>
              <a:t>43 öğrenci</a:t>
            </a:r>
          </a:p>
        </p:txBody>
      </p:sp>
      <p:graphicFrame>
        <p:nvGraphicFramePr>
          <p:cNvPr id="8" name="Grafik 7">
            <a:extLst>
              <a:ext uri="{FF2B5EF4-FFF2-40B4-BE49-F238E27FC236}">
                <a16:creationId xmlns:a16="http://schemas.microsoft.com/office/drawing/2014/main" id="{5A04BC66-9092-4B53-41E8-CB23C3C96B6F}"/>
              </a:ext>
            </a:extLst>
          </p:cNvPr>
          <p:cNvGraphicFramePr>
            <a:graphicFrameLocks/>
          </p:cNvGraphicFramePr>
          <p:nvPr>
            <p:extLst>
              <p:ext uri="{D42A27DB-BD31-4B8C-83A1-F6EECF244321}">
                <p14:modId xmlns:p14="http://schemas.microsoft.com/office/powerpoint/2010/main" val="1422606030"/>
              </p:ext>
            </p:extLst>
          </p:nvPr>
        </p:nvGraphicFramePr>
        <p:xfrm>
          <a:off x="4711831" y="2520981"/>
          <a:ext cx="4005598" cy="3849706"/>
        </p:xfrm>
        <a:graphic>
          <a:graphicData uri="http://schemas.openxmlformats.org/drawingml/2006/chart">
            <c:chart xmlns:c="http://schemas.openxmlformats.org/drawingml/2006/chart" xmlns:r="http://schemas.openxmlformats.org/officeDocument/2006/relationships" r:id="rId3"/>
          </a:graphicData>
        </a:graphic>
      </p:graphicFrame>
      <p:sp>
        <p:nvSpPr>
          <p:cNvPr id="9" name="Sağ Ayraç 8">
            <a:extLst>
              <a:ext uri="{FF2B5EF4-FFF2-40B4-BE49-F238E27FC236}">
                <a16:creationId xmlns:a16="http://schemas.microsoft.com/office/drawing/2014/main" id="{72836CAC-15B0-0AC6-A678-2F70D3112E69}"/>
              </a:ext>
            </a:extLst>
          </p:cNvPr>
          <p:cNvSpPr/>
          <p:nvPr/>
        </p:nvSpPr>
        <p:spPr>
          <a:xfrm>
            <a:off x="8492546" y="3302123"/>
            <a:ext cx="405353" cy="2780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4" name="Metin kutusu 13">
            <a:extLst>
              <a:ext uri="{FF2B5EF4-FFF2-40B4-BE49-F238E27FC236}">
                <a16:creationId xmlns:a16="http://schemas.microsoft.com/office/drawing/2014/main" id="{ADDFAF98-31FC-07A3-9AA3-6EF2C2360300}"/>
              </a:ext>
            </a:extLst>
          </p:cNvPr>
          <p:cNvSpPr txBox="1"/>
          <p:nvPr/>
        </p:nvSpPr>
        <p:spPr>
          <a:xfrm rot="5400000">
            <a:off x="8484930" y="4546194"/>
            <a:ext cx="1195269" cy="369332"/>
          </a:xfrm>
          <a:prstGeom prst="rect">
            <a:avLst/>
          </a:prstGeom>
          <a:noFill/>
        </p:spPr>
        <p:txBody>
          <a:bodyPr wrap="square" rtlCol="0">
            <a:spAutoFit/>
          </a:bodyPr>
          <a:lstStyle/>
          <a:p>
            <a:r>
              <a:rPr lang="tr-TR" dirty="0"/>
              <a:t>18 öğrenci</a:t>
            </a:r>
          </a:p>
        </p:txBody>
      </p:sp>
      <p:graphicFrame>
        <p:nvGraphicFramePr>
          <p:cNvPr id="15" name="Tablo 14">
            <a:extLst>
              <a:ext uri="{FF2B5EF4-FFF2-40B4-BE49-F238E27FC236}">
                <a16:creationId xmlns:a16="http://schemas.microsoft.com/office/drawing/2014/main" id="{BB6E4497-D743-91CF-25EB-B2C8B3F09AF0}"/>
              </a:ext>
            </a:extLst>
          </p:cNvPr>
          <p:cNvGraphicFramePr>
            <a:graphicFrameLocks noGrp="1"/>
          </p:cNvGraphicFramePr>
          <p:nvPr>
            <p:extLst>
              <p:ext uri="{D42A27DB-BD31-4B8C-83A1-F6EECF244321}">
                <p14:modId xmlns:p14="http://schemas.microsoft.com/office/powerpoint/2010/main" val="1166998269"/>
              </p:ext>
            </p:extLst>
          </p:nvPr>
        </p:nvGraphicFramePr>
        <p:xfrm>
          <a:off x="8725617" y="1553238"/>
          <a:ext cx="3385103" cy="2373630"/>
        </p:xfrm>
        <a:graphic>
          <a:graphicData uri="http://schemas.openxmlformats.org/drawingml/2006/table">
            <a:tbl>
              <a:tblPr firstRow="1" firstCol="1" bandRow="1">
                <a:tableStyleId>{21E4AEA4-8DFA-4A89-87EB-49C32662AFE0}</a:tableStyleId>
              </a:tblPr>
              <a:tblGrid>
                <a:gridCol w="1955085">
                  <a:extLst>
                    <a:ext uri="{9D8B030D-6E8A-4147-A177-3AD203B41FA5}">
                      <a16:colId xmlns:a16="http://schemas.microsoft.com/office/drawing/2014/main" val="1696182412"/>
                    </a:ext>
                  </a:extLst>
                </a:gridCol>
                <a:gridCol w="631061">
                  <a:extLst>
                    <a:ext uri="{9D8B030D-6E8A-4147-A177-3AD203B41FA5}">
                      <a16:colId xmlns:a16="http://schemas.microsoft.com/office/drawing/2014/main" val="3391910504"/>
                    </a:ext>
                  </a:extLst>
                </a:gridCol>
                <a:gridCol w="798957">
                  <a:extLst>
                    <a:ext uri="{9D8B030D-6E8A-4147-A177-3AD203B41FA5}">
                      <a16:colId xmlns:a16="http://schemas.microsoft.com/office/drawing/2014/main" val="2196847333"/>
                    </a:ext>
                  </a:extLst>
                </a:gridCol>
              </a:tblGrid>
              <a:tr h="165100">
                <a:tc gridSpan="3">
                  <a:txBody>
                    <a:bodyPr/>
                    <a:lstStyle/>
                    <a:p>
                      <a:pPr algn="ctr">
                        <a:lnSpc>
                          <a:spcPct val="107000"/>
                        </a:lnSpc>
                        <a:spcAft>
                          <a:spcPts val="800"/>
                        </a:spcAft>
                      </a:pPr>
                      <a:r>
                        <a:rPr lang="tr-TR" sz="1200">
                          <a:effectLst/>
                        </a:rPr>
                        <a:t>SAĞLIK BİLİMLERİ FAKÜLTESİ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2870641755"/>
                  </a:ext>
                </a:extLst>
              </a:tr>
              <a:tr h="165100">
                <a:tc>
                  <a:txBody>
                    <a:bodyPr/>
                    <a:lstStyle/>
                    <a:p>
                      <a:pPr>
                        <a:lnSpc>
                          <a:spcPct val="107000"/>
                        </a:lnSpc>
                        <a:spcAft>
                          <a:spcPts val="800"/>
                        </a:spcAft>
                      </a:pPr>
                      <a:r>
                        <a:rPr lang="tr-TR" sz="1200" dirty="0">
                          <a:effectLst/>
                        </a:rPr>
                        <a:t>Anabilim Dalları</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Yüksek Lisans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Doktora</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964977268"/>
                  </a:ext>
                </a:extLst>
              </a:tr>
              <a:tr h="249555">
                <a:tc>
                  <a:txBody>
                    <a:bodyPr/>
                    <a:lstStyle/>
                    <a:p>
                      <a:pPr>
                        <a:lnSpc>
                          <a:spcPct val="107000"/>
                        </a:lnSpc>
                        <a:spcAft>
                          <a:spcPts val="800"/>
                        </a:spcAft>
                      </a:pPr>
                      <a:r>
                        <a:rPr lang="tr-TR" sz="1200" kern="1200">
                          <a:effectLst/>
                        </a:rPr>
                        <a:t>Fizyoterapi ve Rehabilitasyon</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222618576"/>
                  </a:ext>
                </a:extLst>
              </a:tr>
              <a:tr h="269875">
                <a:tc>
                  <a:txBody>
                    <a:bodyPr/>
                    <a:lstStyle/>
                    <a:p>
                      <a:pPr>
                        <a:lnSpc>
                          <a:spcPct val="107000"/>
                        </a:lnSpc>
                        <a:spcAft>
                          <a:spcPts val="800"/>
                        </a:spcAft>
                      </a:pPr>
                      <a:r>
                        <a:rPr lang="tr-TR" sz="1200" kern="1200">
                          <a:effectLst/>
                        </a:rPr>
                        <a:t>Doğum ve Kadın Hastalıkları Hemşireliği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59383390"/>
                  </a:ext>
                </a:extLst>
              </a:tr>
              <a:tr h="220980">
                <a:tc>
                  <a:txBody>
                    <a:bodyPr/>
                    <a:lstStyle/>
                    <a:p>
                      <a:pPr>
                        <a:lnSpc>
                          <a:spcPct val="107000"/>
                        </a:lnSpc>
                        <a:spcAft>
                          <a:spcPts val="800"/>
                        </a:spcAft>
                      </a:pPr>
                      <a:r>
                        <a:rPr lang="tr-TR" sz="1200" kern="1200">
                          <a:effectLst/>
                        </a:rPr>
                        <a:t>İç Hastalıkları Hemşireliği </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254361947"/>
                  </a:ext>
                </a:extLst>
              </a:tr>
              <a:tr h="277495">
                <a:tc>
                  <a:txBody>
                    <a:bodyPr/>
                    <a:lstStyle/>
                    <a:p>
                      <a:pPr>
                        <a:lnSpc>
                          <a:spcPct val="107000"/>
                        </a:lnSpc>
                        <a:spcAft>
                          <a:spcPts val="800"/>
                        </a:spcAft>
                      </a:pPr>
                      <a:r>
                        <a:rPr lang="tr-TR" sz="1200" kern="1200">
                          <a:effectLst/>
                        </a:rPr>
                        <a:t>Hemşirelik Esasları</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34011124"/>
                  </a:ext>
                </a:extLst>
              </a:tr>
              <a:tr h="269875">
                <a:tc>
                  <a:txBody>
                    <a:bodyPr/>
                    <a:lstStyle/>
                    <a:p>
                      <a:pPr>
                        <a:lnSpc>
                          <a:spcPct val="107000"/>
                        </a:lnSpc>
                        <a:spcAft>
                          <a:spcPts val="800"/>
                        </a:spcAft>
                      </a:pPr>
                      <a:r>
                        <a:rPr lang="tr-TR" sz="1200" kern="1200">
                          <a:effectLst/>
                        </a:rPr>
                        <a:t>Halk Sağlığı Hemşireliği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52102967"/>
                  </a:ext>
                </a:extLst>
              </a:tr>
              <a:tr h="269875">
                <a:tc>
                  <a:txBody>
                    <a:bodyPr/>
                    <a:lstStyle/>
                    <a:p>
                      <a:pPr>
                        <a:lnSpc>
                          <a:spcPct val="107000"/>
                        </a:lnSpc>
                        <a:spcAft>
                          <a:spcPts val="800"/>
                        </a:spcAft>
                      </a:pPr>
                      <a:r>
                        <a:rPr lang="tr-TR" sz="1200" kern="1200">
                          <a:effectLst/>
                        </a:rPr>
                        <a:t>Cerrahi Hemşireliği</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a:effectLst/>
                        </a:rPr>
                        <a:t>X</a:t>
                      </a:r>
                      <a:endParaRPr lang="tr-TR"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tr-TR" sz="1200" dirty="0">
                          <a:effectLst/>
                        </a:rPr>
                        <a:t>-</a:t>
                      </a:r>
                      <a:endParaRPr lang="tr-TR"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15646645"/>
                  </a:ext>
                </a:extLst>
              </a:tr>
            </a:tbl>
          </a:graphicData>
        </a:graphic>
      </p:graphicFrame>
    </p:spTree>
    <p:extLst>
      <p:ext uri="{BB962C8B-B14F-4D97-AF65-F5344CB8AC3E}">
        <p14:creationId xmlns:p14="http://schemas.microsoft.com/office/powerpoint/2010/main" val="1644158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CDCDFBFC-5B42-47BE-32D8-CB788DEEA6A8}"/>
              </a:ext>
            </a:extLst>
          </p:cNvPr>
          <p:cNvSpPr txBox="1"/>
          <p:nvPr/>
        </p:nvSpPr>
        <p:spPr>
          <a:xfrm>
            <a:off x="600834" y="1290728"/>
            <a:ext cx="9737559" cy="523220"/>
          </a:xfrm>
          <a:prstGeom prst="rect">
            <a:avLst/>
          </a:prstGeom>
          <a:noFill/>
        </p:spPr>
        <p:txBody>
          <a:bodyPr wrap="square" rtlCol="0">
            <a:spAutoFit/>
          </a:bodyPr>
          <a:lstStyle/>
          <a:p>
            <a:r>
              <a:rPr lang="tr-TR" sz="2800" b="1" dirty="0">
                <a:latin typeface="+mj-lt"/>
              </a:rPr>
              <a:t>YÖK 100/2000 DOKTORA PROGRAMI</a:t>
            </a:r>
          </a:p>
        </p:txBody>
      </p:sp>
      <p:graphicFrame>
        <p:nvGraphicFramePr>
          <p:cNvPr id="2" name="Grafik 1">
            <a:extLst>
              <a:ext uri="{FF2B5EF4-FFF2-40B4-BE49-F238E27FC236}">
                <a16:creationId xmlns:a16="http://schemas.microsoft.com/office/drawing/2014/main" id="{4AF74579-D73B-9CEF-62DB-2B056E31E65B}"/>
              </a:ext>
            </a:extLst>
          </p:cNvPr>
          <p:cNvGraphicFramePr>
            <a:graphicFrameLocks/>
          </p:cNvGraphicFramePr>
          <p:nvPr>
            <p:extLst>
              <p:ext uri="{D42A27DB-BD31-4B8C-83A1-F6EECF244321}">
                <p14:modId xmlns:p14="http://schemas.microsoft.com/office/powerpoint/2010/main" val="1638173690"/>
              </p:ext>
            </p:extLst>
          </p:nvPr>
        </p:nvGraphicFramePr>
        <p:xfrm>
          <a:off x="499620" y="2026763"/>
          <a:ext cx="5920034" cy="39026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k 3">
            <a:extLst>
              <a:ext uri="{FF2B5EF4-FFF2-40B4-BE49-F238E27FC236}">
                <a16:creationId xmlns:a16="http://schemas.microsoft.com/office/drawing/2014/main" id="{8A8768DE-6F4F-1C70-3E9A-9B7DAADF1D31}"/>
              </a:ext>
            </a:extLst>
          </p:cNvPr>
          <p:cNvGraphicFramePr>
            <a:graphicFrameLocks/>
          </p:cNvGraphicFramePr>
          <p:nvPr>
            <p:extLst>
              <p:ext uri="{D42A27DB-BD31-4B8C-83A1-F6EECF244321}">
                <p14:modId xmlns:p14="http://schemas.microsoft.com/office/powerpoint/2010/main" val="3014467195"/>
              </p:ext>
            </p:extLst>
          </p:nvPr>
        </p:nvGraphicFramePr>
        <p:xfrm>
          <a:off x="6776472" y="2026762"/>
          <a:ext cx="4695949" cy="3987539"/>
        </p:xfrm>
        <a:graphic>
          <a:graphicData uri="http://schemas.openxmlformats.org/drawingml/2006/chart">
            <c:chart xmlns:c="http://schemas.openxmlformats.org/drawingml/2006/chart" xmlns:r="http://schemas.openxmlformats.org/officeDocument/2006/relationships" r:id="rId3"/>
          </a:graphicData>
        </a:graphic>
      </p:graphicFrame>
      <p:sp>
        <p:nvSpPr>
          <p:cNvPr id="5" name="Metin kutusu 4">
            <a:extLst>
              <a:ext uri="{FF2B5EF4-FFF2-40B4-BE49-F238E27FC236}">
                <a16:creationId xmlns:a16="http://schemas.microsoft.com/office/drawing/2014/main" id="{F377F66E-7425-FB62-2907-9AC91952A9CF}"/>
              </a:ext>
            </a:extLst>
          </p:cNvPr>
          <p:cNvSpPr txBox="1"/>
          <p:nvPr/>
        </p:nvSpPr>
        <p:spPr>
          <a:xfrm>
            <a:off x="6603641" y="1290728"/>
            <a:ext cx="5468385" cy="523220"/>
          </a:xfrm>
          <a:prstGeom prst="rect">
            <a:avLst/>
          </a:prstGeom>
          <a:noFill/>
        </p:spPr>
        <p:txBody>
          <a:bodyPr wrap="square" rtlCol="0">
            <a:spAutoFit/>
          </a:bodyPr>
          <a:lstStyle/>
          <a:p>
            <a:r>
              <a:rPr lang="tr-TR" sz="2800" b="1" dirty="0">
                <a:latin typeface="+mj-lt"/>
              </a:rPr>
              <a:t>ULUSLARASI (YABANCI) ÖĞRENCİLER</a:t>
            </a:r>
          </a:p>
        </p:txBody>
      </p:sp>
      <p:sp>
        <p:nvSpPr>
          <p:cNvPr id="6" name="Metin kutusu 5">
            <a:extLst>
              <a:ext uri="{FF2B5EF4-FFF2-40B4-BE49-F238E27FC236}">
                <a16:creationId xmlns:a16="http://schemas.microsoft.com/office/drawing/2014/main" id="{806D3088-F35D-654F-A335-4D21FEBC189A}"/>
              </a:ext>
            </a:extLst>
          </p:cNvPr>
          <p:cNvSpPr txBox="1"/>
          <p:nvPr/>
        </p:nvSpPr>
        <p:spPr>
          <a:xfrm>
            <a:off x="9316720" y="3688080"/>
            <a:ext cx="416560" cy="261610"/>
          </a:xfrm>
          <a:prstGeom prst="rect">
            <a:avLst/>
          </a:prstGeom>
          <a:noFill/>
        </p:spPr>
        <p:txBody>
          <a:bodyPr wrap="square" rtlCol="0">
            <a:spAutoFit/>
          </a:bodyPr>
          <a:lstStyle/>
          <a:p>
            <a:r>
              <a:rPr lang="tr-TR" sz="1100" dirty="0">
                <a:solidFill>
                  <a:schemeClr val="accent2"/>
                </a:solidFill>
              </a:rPr>
              <a:t>DR</a:t>
            </a:r>
          </a:p>
        </p:txBody>
      </p:sp>
      <p:sp>
        <p:nvSpPr>
          <p:cNvPr id="7" name="Metin kutusu 6">
            <a:extLst>
              <a:ext uri="{FF2B5EF4-FFF2-40B4-BE49-F238E27FC236}">
                <a16:creationId xmlns:a16="http://schemas.microsoft.com/office/drawing/2014/main" id="{D0C3C59A-3216-4629-495F-387538D87DB0}"/>
              </a:ext>
            </a:extLst>
          </p:cNvPr>
          <p:cNvSpPr txBox="1"/>
          <p:nvPr/>
        </p:nvSpPr>
        <p:spPr>
          <a:xfrm>
            <a:off x="10059618" y="3557275"/>
            <a:ext cx="416560" cy="261610"/>
          </a:xfrm>
          <a:prstGeom prst="rect">
            <a:avLst/>
          </a:prstGeom>
          <a:noFill/>
        </p:spPr>
        <p:txBody>
          <a:bodyPr wrap="square" rtlCol="0">
            <a:spAutoFit/>
          </a:bodyPr>
          <a:lstStyle/>
          <a:p>
            <a:r>
              <a:rPr lang="tr-TR" sz="1100" dirty="0">
                <a:solidFill>
                  <a:schemeClr val="accent2"/>
                </a:solidFill>
              </a:rPr>
              <a:t>DR</a:t>
            </a:r>
          </a:p>
        </p:txBody>
      </p:sp>
      <p:sp>
        <p:nvSpPr>
          <p:cNvPr id="9" name="Sağ Ayraç 8">
            <a:extLst>
              <a:ext uri="{FF2B5EF4-FFF2-40B4-BE49-F238E27FC236}">
                <a16:creationId xmlns:a16="http://schemas.microsoft.com/office/drawing/2014/main" id="{50B8852A-6E33-B04B-64F4-77E207130941}"/>
              </a:ext>
            </a:extLst>
          </p:cNvPr>
          <p:cNvSpPr/>
          <p:nvPr/>
        </p:nvSpPr>
        <p:spPr>
          <a:xfrm>
            <a:off x="11393406" y="2166821"/>
            <a:ext cx="405353" cy="278090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10" name="Metin kutusu 9">
            <a:extLst>
              <a:ext uri="{FF2B5EF4-FFF2-40B4-BE49-F238E27FC236}">
                <a16:creationId xmlns:a16="http://schemas.microsoft.com/office/drawing/2014/main" id="{06FCB782-5635-AE20-186A-3360340EB9C4}"/>
              </a:ext>
            </a:extLst>
          </p:cNvPr>
          <p:cNvSpPr txBox="1"/>
          <p:nvPr/>
        </p:nvSpPr>
        <p:spPr>
          <a:xfrm rot="16200000">
            <a:off x="11289726" y="3372608"/>
            <a:ext cx="1195269" cy="369332"/>
          </a:xfrm>
          <a:prstGeom prst="rect">
            <a:avLst/>
          </a:prstGeom>
          <a:noFill/>
        </p:spPr>
        <p:txBody>
          <a:bodyPr wrap="square" rtlCol="0">
            <a:spAutoFit/>
          </a:bodyPr>
          <a:lstStyle/>
          <a:p>
            <a:r>
              <a:rPr lang="tr-TR" dirty="0"/>
              <a:t>6 öğrenci</a:t>
            </a:r>
          </a:p>
        </p:txBody>
      </p:sp>
      <p:sp>
        <p:nvSpPr>
          <p:cNvPr id="11" name="Unvan 1">
            <a:extLst>
              <a:ext uri="{FF2B5EF4-FFF2-40B4-BE49-F238E27FC236}">
                <a16:creationId xmlns:a16="http://schemas.microsoft.com/office/drawing/2014/main" id="{F0D8D12A-BEE5-5FED-A16E-FC22E47DCEAB}"/>
              </a:ext>
            </a:extLst>
          </p:cNvPr>
          <p:cNvSpPr>
            <a:spLocks noGrp="1"/>
          </p:cNvSpPr>
          <p:nvPr>
            <p:ph type="title"/>
          </p:nvPr>
        </p:nvSpPr>
        <p:spPr>
          <a:xfrm>
            <a:off x="211813" y="0"/>
            <a:ext cx="10515600" cy="749300"/>
          </a:xfrm>
        </p:spPr>
        <p:txBody>
          <a:bodyPr/>
          <a:lstStyle/>
          <a:p>
            <a:r>
              <a:rPr lang="tr-TR" dirty="0">
                <a:solidFill>
                  <a:schemeClr val="tx1"/>
                </a:solidFill>
              </a:rPr>
              <a:t>Sayılarla Enstitümüz</a:t>
            </a:r>
          </a:p>
        </p:txBody>
      </p:sp>
    </p:spTree>
    <p:extLst>
      <p:ext uri="{BB962C8B-B14F-4D97-AF65-F5344CB8AC3E}">
        <p14:creationId xmlns:p14="http://schemas.microsoft.com/office/powerpoint/2010/main" val="1761473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FE1B1869-1D67-29D5-F128-6F4F7794A248}"/>
              </a:ext>
            </a:extLst>
          </p:cNvPr>
          <p:cNvSpPr txBox="1"/>
          <p:nvPr/>
        </p:nvSpPr>
        <p:spPr>
          <a:xfrm>
            <a:off x="579120" y="1442720"/>
            <a:ext cx="3464560" cy="400110"/>
          </a:xfrm>
          <a:prstGeom prst="rect">
            <a:avLst/>
          </a:prstGeom>
          <a:noFill/>
        </p:spPr>
        <p:txBody>
          <a:bodyPr wrap="square" rtlCol="0">
            <a:spAutoFit/>
          </a:bodyPr>
          <a:lstStyle/>
          <a:p>
            <a:r>
              <a:rPr lang="tr-TR" sz="2000" b="1" dirty="0">
                <a:solidFill>
                  <a:schemeClr val="accent6">
                    <a:lumMod val="75000"/>
                  </a:schemeClr>
                </a:solidFill>
              </a:rPr>
              <a:t>Öğrenci Sayısı</a:t>
            </a:r>
          </a:p>
        </p:txBody>
      </p:sp>
      <p:sp>
        <p:nvSpPr>
          <p:cNvPr id="5" name="Metin kutusu 4">
            <a:extLst>
              <a:ext uri="{FF2B5EF4-FFF2-40B4-BE49-F238E27FC236}">
                <a16:creationId xmlns:a16="http://schemas.microsoft.com/office/drawing/2014/main" id="{C0ADE8B4-B193-2F8F-0F07-9A41044BE769}"/>
              </a:ext>
            </a:extLst>
          </p:cNvPr>
          <p:cNvSpPr txBox="1"/>
          <p:nvPr/>
        </p:nvSpPr>
        <p:spPr>
          <a:xfrm>
            <a:off x="690880" y="2103120"/>
            <a:ext cx="4612640" cy="1200329"/>
          </a:xfrm>
          <a:prstGeom prst="rect">
            <a:avLst/>
          </a:prstGeom>
          <a:noFill/>
        </p:spPr>
        <p:txBody>
          <a:bodyPr wrap="square" rtlCol="0">
            <a:spAutoFit/>
          </a:bodyPr>
          <a:lstStyle/>
          <a:p>
            <a:pPr marL="457200" indent="-457200">
              <a:buFont typeface="Wingdings" panose="05000000000000000000" pitchFamily="2" charset="2"/>
              <a:buChar char="ü"/>
            </a:pPr>
            <a:r>
              <a:rPr lang="tr-TR" sz="2400" dirty="0"/>
              <a:t>Toplam 237 öğrenci</a:t>
            </a:r>
          </a:p>
          <a:p>
            <a:pPr marL="457200" indent="-457200">
              <a:buFont typeface="Wingdings" panose="05000000000000000000" pitchFamily="2" charset="2"/>
              <a:buChar char="ü"/>
            </a:pPr>
            <a:r>
              <a:rPr lang="tr-TR" sz="2400" dirty="0"/>
              <a:t>Doktora 103 öğrenci</a:t>
            </a:r>
          </a:p>
          <a:p>
            <a:pPr marL="457200" indent="-457200">
              <a:buFont typeface="Wingdings" panose="05000000000000000000" pitchFamily="2" charset="2"/>
              <a:buChar char="ü"/>
            </a:pPr>
            <a:r>
              <a:rPr lang="tr-TR" sz="2400" dirty="0"/>
              <a:t>Tezli Yüksek Lisans 134 öğrenci</a:t>
            </a:r>
          </a:p>
        </p:txBody>
      </p:sp>
      <p:graphicFrame>
        <p:nvGraphicFramePr>
          <p:cNvPr id="6" name="Grafik 5">
            <a:extLst>
              <a:ext uri="{FF2B5EF4-FFF2-40B4-BE49-F238E27FC236}">
                <a16:creationId xmlns:a16="http://schemas.microsoft.com/office/drawing/2014/main" id="{13754FE8-EB22-DD39-D19C-D3DBAC52460D}"/>
              </a:ext>
            </a:extLst>
          </p:cNvPr>
          <p:cNvGraphicFramePr>
            <a:graphicFrameLocks/>
          </p:cNvGraphicFramePr>
          <p:nvPr>
            <p:extLst>
              <p:ext uri="{D42A27DB-BD31-4B8C-83A1-F6EECF244321}">
                <p14:modId xmlns:p14="http://schemas.microsoft.com/office/powerpoint/2010/main" val="2796745104"/>
              </p:ext>
            </p:extLst>
          </p:nvPr>
        </p:nvGraphicFramePr>
        <p:xfrm>
          <a:off x="4429760" y="971897"/>
          <a:ext cx="6278880" cy="2962255"/>
        </p:xfrm>
        <a:graphic>
          <a:graphicData uri="http://schemas.openxmlformats.org/drawingml/2006/chart">
            <c:chart xmlns:c="http://schemas.openxmlformats.org/drawingml/2006/chart" xmlns:r="http://schemas.openxmlformats.org/officeDocument/2006/relationships" r:id="rId2"/>
          </a:graphicData>
        </a:graphic>
      </p:graphicFrame>
      <p:sp>
        <p:nvSpPr>
          <p:cNvPr id="7" name="Metin kutusu 6">
            <a:extLst>
              <a:ext uri="{FF2B5EF4-FFF2-40B4-BE49-F238E27FC236}">
                <a16:creationId xmlns:a16="http://schemas.microsoft.com/office/drawing/2014/main" id="{187B7437-BC53-4A60-F033-4A6670462E5A}"/>
              </a:ext>
            </a:extLst>
          </p:cNvPr>
          <p:cNvSpPr txBox="1"/>
          <p:nvPr/>
        </p:nvSpPr>
        <p:spPr>
          <a:xfrm>
            <a:off x="690880" y="3885474"/>
            <a:ext cx="4236720" cy="400110"/>
          </a:xfrm>
          <a:prstGeom prst="rect">
            <a:avLst/>
          </a:prstGeom>
          <a:noFill/>
        </p:spPr>
        <p:txBody>
          <a:bodyPr wrap="square" rtlCol="0">
            <a:spAutoFit/>
          </a:bodyPr>
          <a:lstStyle/>
          <a:p>
            <a:r>
              <a:rPr lang="tr-TR" sz="2000" b="1" dirty="0">
                <a:solidFill>
                  <a:schemeClr val="accent6">
                    <a:lumMod val="75000"/>
                  </a:schemeClr>
                </a:solidFill>
              </a:rPr>
              <a:t>Uluslararası (Yabancı) Öğrenci Sayıları</a:t>
            </a:r>
          </a:p>
        </p:txBody>
      </p:sp>
      <p:sp>
        <p:nvSpPr>
          <p:cNvPr id="8" name="Metin kutusu 7">
            <a:extLst>
              <a:ext uri="{FF2B5EF4-FFF2-40B4-BE49-F238E27FC236}">
                <a16:creationId xmlns:a16="http://schemas.microsoft.com/office/drawing/2014/main" id="{753B9007-854C-1A28-27BE-DD9EC852B580}"/>
              </a:ext>
            </a:extLst>
          </p:cNvPr>
          <p:cNvSpPr txBox="1"/>
          <p:nvPr/>
        </p:nvSpPr>
        <p:spPr>
          <a:xfrm>
            <a:off x="579120" y="4404975"/>
            <a:ext cx="5029200" cy="2308324"/>
          </a:xfrm>
          <a:prstGeom prst="rect">
            <a:avLst/>
          </a:prstGeom>
          <a:noFill/>
        </p:spPr>
        <p:txBody>
          <a:bodyPr wrap="square" rtlCol="0">
            <a:spAutoFit/>
          </a:bodyPr>
          <a:lstStyle/>
          <a:p>
            <a:pPr marL="457200" indent="-457200">
              <a:buFont typeface="Wingdings" panose="05000000000000000000" pitchFamily="2" charset="2"/>
              <a:buChar char="ü"/>
            </a:pPr>
            <a:r>
              <a:rPr lang="tr-TR" sz="2400" dirty="0"/>
              <a:t>Toplam </a:t>
            </a:r>
          </a:p>
          <a:p>
            <a:r>
              <a:rPr lang="tr-TR" sz="2400" dirty="0"/>
              <a:t>       6 Uluslararası / 231 Türk öğrenci</a:t>
            </a:r>
          </a:p>
          <a:p>
            <a:pPr marL="457200" indent="-457200">
              <a:buFont typeface="Wingdings" panose="05000000000000000000" pitchFamily="2" charset="2"/>
              <a:buChar char="ü"/>
            </a:pPr>
            <a:r>
              <a:rPr lang="tr-TR" sz="2400" dirty="0"/>
              <a:t>Doktora </a:t>
            </a:r>
          </a:p>
          <a:p>
            <a:r>
              <a:rPr lang="tr-TR" sz="2400" dirty="0"/>
              <a:t>       2 Uluslararası / 101 Türk öğrenci</a:t>
            </a:r>
          </a:p>
          <a:p>
            <a:pPr marL="457200" indent="-457200">
              <a:buFont typeface="Wingdings" panose="05000000000000000000" pitchFamily="2" charset="2"/>
              <a:buChar char="ü"/>
            </a:pPr>
            <a:r>
              <a:rPr lang="tr-TR" sz="2400" dirty="0"/>
              <a:t>Tezli Yüksek Lisans </a:t>
            </a:r>
          </a:p>
          <a:p>
            <a:r>
              <a:rPr lang="tr-TR" sz="2400" dirty="0"/>
              <a:t>       4 Uluslararası / 130 Türk öğrenci</a:t>
            </a:r>
          </a:p>
        </p:txBody>
      </p:sp>
      <p:graphicFrame>
        <p:nvGraphicFramePr>
          <p:cNvPr id="10" name="Grafik 9">
            <a:extLst>
              <a:ext uri="{FF2B5EF4-FFF2-40B4-BE49-F238E27FC236}">
                <a16:creationId xmlns:a16="http://schemas.microsoft.com/office/drawing/2014/main" id="{AB0F22BE-7BA8-6A5F-E267-41AF633D4E9C}"/>
              </a:ext>
            </a:extLst>
          </p:cNvPr>
          <p:cNvGraphicFramePr>
            <a:graphicFrameLocks/>
          </p:cNvGraphicFramePr>
          <p:nvPr>
            <p:extLst>
              <p:ext uri="{D42A27DB-BD31-4B8C-83A1-F6EECF244321}">
                <p14:modId xmlns:p14="http://schemas.microsoft.com/office/powerpoint/2010/main" val="4148274695"/>
              </p:ext>
            </p:extLst>
          </p:nvPr>
        </p:nvGraphicFramePr>
        <p:xfrm>
          <a:off x="6583680" y="3885474"/>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2193383"/>
      </p:ext>
    </p:extLst>
  </p:cSld>
  <p:clrMapOvr>
    <a:masterClrMapping/>
  </p:clrMapOvr>
</p:sld>
</file>

<file path=ppt/theme/theme1.xml><?xml version="1.0" encoding="utf-8"?>
<a:theme xmlns:a="http://schemas.openxmlformats.org/drawingml/2006/main" name="Theme_SDU">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_SDU" id="{A2EE7A92-0333-4E33-8359-9F6457155A0C}" vid="{55B2AEE0-35C2-4DB4-B994-BB58E8F66FDD}"/>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Uzaktan Eğitim İzleme Sunusu 29.12.2020 </Template>
  <TotalTime>4954</TotalTime>
  <Words>2015</Words>
  <Application>Microsoft Office PowerPoint</Application>
  <PresentationFormat>Geniş ekran</PresentationFormat>
  <Paragraphs>464</Paragraphs>
  <Slides>44</Slides>
  <Notes>4</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44</vt:i4>
      </vt:variant>
    </vt:vector>
  </HeadingPairs>
  <TitlesOfParts>
    <vt:vector size="49" baseType="lpstr">
      <vt:lpstr>Arial</vt:lpstr>
      <vt:lpstr>Calibri</vt:lpstr>
      <vt:lpstr>Calibri Light</vt:lpstr>
      <vt:lpstr>Wingdings</vt:lpstr>
      <vt:lpstr>Theme_SDU</vt:lpstr>
      <vt:lpstr>YÖKAK Kurumsal Akreditasyon Programı Birim Faaliyetleri Sunumu </vt:lpstr>
      <vt:lpstr>Tarihçe</vt:lpstr>
      <vt:lpstr>PowerPoint Sunusu</vt:lpstr>
      <vt:lpstr>Altyapı/Fiziksel İmkanlar </vt:lpstr>
      <vt:lpstr>Sayılarla Enstitümüz</vt:lpstr>
      <vt:lpstr>Sayılarla Enstitümüz</vt:lpstr>
      <vt:lpstr>Sayılarla Enstitümüz</vt:lpstr>
      <vt:lpstr>Sayılarla Enstitümüz</vt:lpstr>
      <vt:lpstr>PowerPoint Sunusu</vt:lpstr>
      <vt:lpstr>Sayılarla Enstitümüz</vt:lpstr>
      <vt:lpstr>Sayılarla Enstitümüz</vt:lpstr>
      <vt:lpstr>SON 4 YILDA ENSTİTÜMÜZE KAYIT OLAN ÖĞRENCİ SAYISI </vt:lpstr>
      <vt:lpstr>Sayılarla Enstitümüz</vt:lpstr>
      <vt:lpstr>Komisyonlar/Kurullar</vt:lpstr>
      <vt:lpstr>PowerPoint Sunusu</vt:lpstr>
      <vt:lpstr>PowerPoint Sunusu</vt:lpstr>
      <vt:lpstr>Öğrenci Katılımı</vt:lpstr>
      <vt:lpstr>PowerPoint Sunusu</vt:lpstr>
      <vt:lpstr>Organizasyon Şeması</vt:lpstr>
      <vt:lpstr>Komisyonlar</vt:lpstr>
      <vt:lpstr>PowerPoint Sunusu</vt:lpstr>
      <vt:lpstr>PowerPoint Sunusu</vt:lpstr>
      <vt:lpstr>ENSTİTÜLER KALİTE KOMİSYONU</vt:lpstr>
      <vt:lpstr>PowerPoint Sunusu</vt:lpstr>
      <vt:lpstr>Enstitüler Danışma Kurulu Toplantı Tutanağı</vt:lpstr>
      <vt:lpstr>Enstitüler Danışma Kurulu Toplantı Tutanağı</vt:lpstr>
      <vt:lpstr>Birim Danışma Kurulu Toplantı Tutanağı</vt:lpstr>
      <vt:lpstr>Birim İyileştirme Çalışmaları</vt:lpstr>
      <vt:lpstr>Birim İyileştirme Çalışmaları</vt:lpstr>
      <vt:lpstr>Birim İyileştirme Çalışmaları</vt:lpstr>
      <vt:lpstr>İş Akış Şemaları</vt:lpstr>
      <vt:lpstr>Birim Anketleri</vt:lpstr>
      <vt:lpstr>Birim Anketleri</vt:lpstr>
      <vt:lpstr>Örnek PUKÖ Döngüsü 1</vt:lpstr>
      <vt:lpstr>Örnek PUKÖ Döngüsü 2</vt:lpstr>
      <vt:lpstr>Birim İyileştirme Çalışmaları</vt:lpstr>
      <vt:lpstr>Örnek PUKÖ Döngüsü 3</vt:lpstr>
      <vt:lpstr>Birim İyileştirme Çalışmaları</vt:lpstr>
      <vt:lpstr>Birim İyileştirme Çalışmaları</vt:lpstr>
      <vt:lpstr>Kalite Politika Belgeleri ve İlkeler</vt:lpstr>
      <vt:lpstr>Dezavantajlı Gruplar ve Bu Kapsamda Yapılan Uygulamalar</vt:lpstr>
      <vt:lpstr>Birim Öz Değerlendirme Raporu</vt:lpstr>
      <vt:lpstr>Öğrenci Katılımı</vt:lpstr>
      <vt:lpstr>Ödül ve Proje Teşvikleri vb.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ipeksu özbaş</dc:creator>
  <cp:lastModifiedBy>Ebru Çubuk Demiralay</cp:lastModifiedBy>
  <cp:revision>349</cp:revision>
  <dcterms:created xsi:type="dcterms:W3CDTF">2022-09-20T10:55:59Z</dcterms:created>
  <dcterms:modified xsi:type="dcterms:W3CDTF">2022-12-13T10:51:57Z</dcterms:modified>
</cp:coreProperties>
</file>